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57" r:id="rId2"/>
    <p:sldId id="281" r:id="rId3"/>
    <p:sldId id="282" r:id="rId4"/>
    <p:sldId id="283" r:id="rId5"/>
    <p:sldId id="284" r:id="rId6"/>
    <p:sldId id="277" r:id="rId7"/>
    <p:sldId id="278" r:id="rId8"/>
    <p:sldId id="279" r:id="rId9"/>
    <p:sldId id="286" r:id="rId10"/>
    <p:sldId id="290" r:id="rId11"/>
    <p:sldId id="288" r:id="rId12"/>
    <p:sldId id="292" r:id="rId13"/>
    <p:sldId id="280" r:id="rId14"/>
    <p:sldId id="287" r:id="rId15"/>
    <p:sldId id="289"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64" y="-82"/>
      </p:cViewPr>
      <p:guideLst>
        <p:guide orient="horz" pos="2160"/>
        <p:guide pos="2880"/>
      </p:guideLst>
    </p:cSldViewPr>
  </p:slideViewPr>
  <p:notesTextViewPr>
    <p:cViewPr>
      <p:scale>
        <a:sx n="100" d="100"/>
        <a:sy n="100" d="100"/>
      </p:scale>
      <p:origin x="0" y="0"/>
    </p:cViewPr>
  </p:notesTextViewPr>
  <p:sorterViewPr>
    <p:cViewPr>
      <p:scale>
        <a:sx n="86" d="100"/>
        <a:sy n="8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A1271-4803-4990-A031-65B9A717DC52}"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E6A23-39EC-488D-BE63-F5BC1EEAEC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8D6FBA1-BA51-49C8-88BD-E596F8DA22CA}" type="datetime1">
              <a:rPr lang="en-US" smtClean="0"/>
              <a:pPr/>
              <a:t>4/30/2013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AE788B5-6A33-4E61-8D15-3752F68C37E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3F34CD-B19F-4F7B-A356-F9CE298B7C82}" type="datetime1">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788B5-6A33-4E61-8D15-3752F68C37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292F8-6BE1-4393-8F06-06931AFABEFA}" type="datetime1">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788B5-6A33-4E61-8D15-3752F68C37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AFF21B-F472-4F95-9E41-C253C08A6D6A}" type="datetime1">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788B5-6A33-4E61-8D15-3752F68C37E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858592-B96D-4970-B12B-4F263BF5A4D3}" type="datetime1">
              <a:rPr lang="en-US" smtClean="0"/>
              <a:pPr/>
              <a:t>4/30/2013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AE788B5-6A33-4E61-8D15-3752F68C37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E683FA-CA7D-4B0D-B9FF-1817481BE647}" type="datetime1">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788B5-6A33-4E61-8D15-3752F68C37E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0C0B16-1B50-4C56-B0C5-611898811108}" type="datetime1">
              <a:rPr lang="en-US" smtClean="0"/>
              <a:pPr/>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788B5-6A33-4E61-8D15-3752F68C37E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24B51B-081E-4DC3-A03E-5A512846C6CD}" type="datetime1">
              <a:rPr lang="en-US" smtClean="0"/>
              <a:pPr/>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788B5-6A33-4E61-8D15-3752F68C37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4FAD-136B-4A43-B295-A190ECB96AC4}" type="datetime1">
              <a:rPr lang="en-US" smtClean="0"/>
              <a:pPr/>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788B5-6A33-4E61-8D15-3752F68C37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F9E144-13AA-4987-B177-7FE7622BD093}" type="datetime1">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788B5-6A33-4E61-8D15-3752F68C37E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CCD95C-6FF4-441E-9851-744DFD7580E6}" type="datetime1">
              <a:rPr lang="en-US" smtClean="0"/>
              <a:pPr/>
              <a:t>4/30/2013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AE788B5-6A33-4E61-8D15-3752F68C37E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295733B-5F7B-4C16-BB4A-9777FABCB859}" type="datetime1">
              <a:rPr lang="en-US" smtClean="0"/>
              <a:pPr/>
              <a:t>4/30/2013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AE788B5-6A33-4E61-8D15-3752F68C37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a:t>
            </a:r>
            <a:r>
              <a:rPr lang="en-US" dirty="0" smtClean="0">
                <a:latin typeface="Verdana" pitchFamily="34" charset="0"/>
                <a:ea typeface="Verdana" pitchFamily="34" charset="0"/>
                <a:cs typeface="Verdana" pitchFamily="34" charset="0"/>
              </a:rPr>
              <a:t>Guidance Series</a:t>
            </a:r>
            <a:endParaRPr lang="en-US" dirty="0" smtClean="0">
              <a:latin typeface="Verdana" pitchFamily="34" charset="0"/>
              <a:ea typeface="Verdana" pitchFamily="34" charset="0"/>
              <a:cs typeface="Verdana" pitchFamily="34" charset="0"/>
            </a:endParaRPr>
          </a:p>
          <a:p>
            <a:endParaRPr lang="en-US" dirty="0"/>
          </a:p>
        </p:txBody>
      </p:sp>
      <p:sp>
        <p:nvSpPr>
          <p:cNvPr id="6" name="TextBox 5"/>
          <p:cNvSpPr txBox="1"/>
          <p:nvPr/>
        </p:nvSpPr>
        <p:spPr>
          <a:xfrm>
            <a:off x="304800" y="533400"/>
            <a:ext cx="5867400" cy="5878532"/>
          </a:xfrm>
          <a:prstGeom prst="rect">
            <a:avLst/>
          </a:prstGeom>
          <a:noFill/>
        </p:spPr>
        <p:txBody>
          <a:bodyPr wrap="square" rtlCol="0">
            <a:spAutoFit/>
          </a:bodyPr>
          <a:lstStyle/>
          <a:p>
            <a:pPr algn="ctr"/>
            <a:r>
              <a:rPr lang="en-US" sz="2800" b="1" dirty="0" smtClean="0">
                <a:latin typeface="Verdana" pitchFamily="34" charset="0"/>
                <a:ea typeface="Verdana" pitchFamily="34" charset="0"/>
                <a:cs typeface="Verdana" pitchFamily="34" charset="0"/>
              </a:rPr>
              <a:t>Lesson 3 of 13</a:t>
            </a:r>
          </a:p>
          <a:p>
            <a:pPr algn="ctr"/>
            <a:r>
              <a:rPr lang="en-US" sz="2800" b="1" dirty="0" smtClean="0">
                <a:latin typeface="Verdana" pitchFamily="34" charset="0"/>
                <a:ea typeface="Verdana" pitchFamily="34" charset="0"/>
                <a:cs typeface="Verdana" pitchFamily="34" charset="0"/>
              </a:rPr>
              <a:t>June 16, 2013</a:t>
            </a:r>
          </a:p>
          <a:p>
            <a:pPr algn="ctr"/>
            <a:r>
              <a:rPr lang="en-US" sz="2800" b="1" dirty="0" smtClean="0">
                <a:solidFill>
                  <a:srgbClr val="C00000"/>
                </a:solidFill>
                <a:latin typeface="Verdana" pitchFamily="34" charset="0"/>
                <a:ea typeface="Verdana" pitchFamily="34" charset="0"/>
                <a:cs typeface="Verdana" pitchFamily="34" charset="0"/>
              </a:rPr>
              <a:t>“Joseph: Gaining Maturity”</a:t>
            </a:r>
          </a:p>
          <a:p>
            <a:pPr algn="ctr"/>
            <a:r>
              <a:rPr lang="en-US" sz="2800" b="1" dirty="0" smtClean="0">
                <a:solidFill>
                  <a:srgbClr val="C00000"/>
                </a:solidFill>
                <a:latin typeface="Verdana" pitchFamily="34" charset="0"/>
                <a:ea typeface="Verdana" pitchFamily="34" charset="0"/>
                <a:cs typeface="Verdana" pitchFamily="34" charset="0"/>
              </a:rPr>
              <a:t>Genesis 37:2-14, </a:t>
            </a:r>
            <a:r>
              <a:rPr lang="en-US" sz="2800" b="1" dirty="0" smtClean="0">
                <a:solidFill>
                  <a:srgbClr val="C00000"/>
                </a:solidFill>
                <a:latin typeface="Verdana" pitchFamily="34" charset="0"/>
                <a:ea typeface="Verdana" pitchFamily="34" charset="0"/>
                <a:cs typeface="Verdana" pitchFamily="34" charset="0"/>
              </a:rPr>
              <a:t>18-28</a:t>
            </a:r>
            <a:r>
              <a:rPr lang="en-US" sz="2800" b="1" dirty="0" smtClean="0">
                <a:solidFill>
                  <a:srgbClr val="C00000"/>
                </a:solidFill>
                <a:latin typeface="Verdana" pitchFamily="34" charset="0"/>
                <a:ea typeface="Verdana" pitchFamily="34" charset="0"/>
                <a:cs typeface="Verdana" pitchFamily="34" charset="0"/>
              </a:rPr>
              <a:t>; 39:1-12</a:t>
            </a:r>
            <a:endParaRPr lang="en-US" sz="2400" dirty="0" smtClean="0">
              <a:latin typeface="Verdana" pitchFamily="34" charset="0"/>
              <a:ea typeface="Verdana" pitchFamily="34" charset="0"/>
              <a:cs typeface="Verdana" pitchFamily="34" charset="0"/>
            </a:endParaRPr>
          </a:p>
          <a:p>
            <a:pPr algn="ctr"/>
            <a:r>
              <a:rPr lang="en-US" sz="2400" u="sng" dirty="0" smtClean="0">
                <a:latin typeface="Verdana" pitchFamily="34" charset="0"/>
                <a:ea typeface="Verdana" pitchFamily="34" charset="0"/>
                <a:cs typeface="Verdana" pitchFamily="34" charset="0"/>
              </a:rPr>
              <a:t>Study Aim</a:t>
            </a:r>
            <a:r>
              <a:rPr lang="en-US" sz="2400" dirty="0" smtClean="0">
                <a:latin typeface="Verdana" pitchFamily="34" charset="0"/>
                <a:ea typeface="Verdana" pitchFamily="34" charset="0"/>
                <a:cs typeface="Verdana" pitchFamily="34" charset="0"/>
              </a:rPr>
              <a:t>: To describe how Joseph faced the challenges of his life and identify lessons for my life</a:t>
            </a:r>
          </a:p>
          <a:p>
            <a:pPr algn="ctr"/>
            <a:endParaRPr lang="en-US" sz="2400" dirty="0" smtClean="0">
              <a:latin typeface="Verdana" pitchFamily="34" charset="0"/>
              <a:ea typeface="Verdana" pitchFamily="34" charset="0"/>
              <a:cs typeface="Verdana" pitchFamily="34" charset="0"/>
            </a:endParaRPr>
          </a:p>
          <a:p>
            <a:pPr algn="ctr"/>
            <a:r>
              <a:rPr lang="en-US" sz="2400" dirty="0" smtClean="0">
                <a:solidFill>
                  <a:schemeClr val="accent2"/>
                </a:solidFill>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All Scripture quotes are from the NIV version. Most lesson comments are from the Study Guide followed by </a:t>
            </a:r>
            <a:r>
              <a:rPr lang="en-US" sz="2000" dirty="0" smtClean="0">
                <a:solidFill>
                  <a:srgbClr val="C00000"/>
                </a:solidFill>
                <a:latin typeface="Verdana" pitchFamily="34" charset="0"/>
                <a:ea typeface="Verdana" pitchFamily="34" charset="0"/>
                <a:cs typeface="Verdana" pitchFamily="34" charset="0"/>
              </a:rPr>
              <a:t>SG</a:t>
            </a:r>
          </a:p>
          <a:p>
            <a:pPr algn="ctr"/>
            <a:endParaRPr lang="en-US" sz="2400" dirty="0" smtClean="0">
              <a:latin typeface="Verdana" pitchFamily="34" charset="0"/>
              <a:ea typeface="Verdana" pitchFamily="34" charset="0"/>
              <a:cs typeface="Verdana" pitchFamily="34" charset="0"/>
            </a:endParaRPr>
          </a:p>
          <a:p>
            <a:pPr algn="ctr"/>
            <a:r>
              <a:rPr lang="en-US" sz="2000" dirty="0" smtClean="0">
                <a:latin typeface="Verdana" pitchFamily="34" charset="0"/>
                <a:ea typeface="Verdana" pitchFamily="34" charset="0"/>
                <a:cs typeface="Verdana" pitchFamily="34" charset="0"/>
              </a:rPr>
              <a:t>PowerPoint by Don </a:t>
            </a:r>
            <a:r>
              <a:rPr lang="en-US" sz="2000" dirty="0" err="1" smtClean="0">
                <a:latin typeface="Verdana" pitchFamily="34" charset="0"/>
                <a:ea typeface="Verdana" pitchFamily="34" charset="0"/>
                <a:cs typeface="Verdana" pitchFamily="34" charset="0"/>
              </a:rPr>
              <a:t>Cannata</a:t>
            </a:r>
            <a:endParaRPr lang="en-US" sz="1400" dirty="0"/>
          </a:p>
        </p:txBody>
      </p:sp>
      <p:sp>
        <p:nvSpPr>
          <p:cNvPr id="5" name="TextBox 4"/>
          <p:cNvSpPr txBox="1"/>
          <p:nvPr/>
        </p:nvSpPr>
        <p:spPr>
          <a:xfrm>
            <a:off x="6324600" y="4724400"/>
            <a:ext cx="2514600" cy="923330"/>
          </a:xfrm>
          <a:prstGeom prst="rect">
            <a:avLst/>
          </a:prstGeom>
          <a:noFill/>
        </p:spPr>
        <p:txBody>
          <a:bodyPr wrap="square" rtlCol="0">
            <a:spAutoFit/>
          </a:bodyPr>
          <a:lstStyle/>
          <a:p>
            <a:pPr algn="ctr"/>
            <a:r>
              <a:rPr lang="en-US" dirty="0" err="1" smtClean="0"/>
              <a:t>BaptistWay</a:t>
            </a:r>
            <a:r>
              <a:rPr lang="en-US" dirty="0" smtClean="0"/>
              <a:t> Press, Dallas, Texas</a:t>
            </a:r>
          </a:p>
          <a:p>
            <a:endParaRPr lang="en-US" dirty="0"/>
          </a:p>
        </p:txBody>
      </p:sp>
      <p:sp>
        <p:nvSpPr>
          <p:cNvPr id="7" name="Slide Number Placeholder 6"/>
          <p:cNvSpPr>
            <a:spLocks noGrp="1"/>
          </p:cNvSpPr>
          <p:nvPr>
            <p:ph type="sldNum" sz="quarter" idx="12"/>
          </p:nvPr>
        </p:nvSpPr>
        <p:spPr/>
        <p:txBody>
          <a:bodyPr/>
          <a:lstStyle/>
          <a:p>
            <a:fld id="{FAE788B5-6A33-4E61-8D15-3752F68C37EB}" type="slidenum">
              <a:rPr lang="en-US" smtClean="0"/>
              <a:pPr/>
              <a:t>1</a:t>
            </a:fld>
            <a:endParaRPr lang="en-US"/>
          </a:p>
        </p:txBody>
      </p:sp>
      <p:pic>
        <p:nvPicPr>
          <p:cNvPr id="9" name="Picture 8" descr="B'Way_Guidance.jpg"/>
          <p:cNvPicPr>
            <a:picLocks noChangeAspect="1"/>
          </p:cNvPicPr>
          <p:nvPr/>
        </p:nvPicPr>
        <p:blipFill>
          <a:blip r:embed="rId3" cstate="print"/>
          <a:stretch>
            <a:fillRect/>
          </a:stretch>
        </p:blipFill>
        <p:spPr>
          <a:xfrm>
            <a:off x="6477000" y="1219200"/>
            <a:ext cx="2120517" cy="32766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E788B5-6A33-4E61-8D15-3752F68C37EB}" type="slidenum">
              <a:rPr lang="en-US" smtClean="0"/>
              <a:pPr/>
              <a:t>10</a:t>
            </a:fld>
            <a:endParaRPr lang="en-US"/>
          </a:p>
        </p:txBody>
      </p:sp>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5" name="TextBox 4"/>
          <p:cNvSpPr txBox="1"/>
          <p:nvPr/>
        </p:nvSpPr>
        <p:spPr>
          <a:xfrm>
            <a:off x="304800" y="457200"/>
            <a:ext cx="8305800" cy="523220"/>
          </a:xfrm>
          <a:prstGeom prst="rect">
            <a:avLst/>
          </a:prstGeom>
          <a:noFill/>
        </p:spPr>
        <p:txBody>
          <a:bodyPr wrap="square" rtlCol="0">
            <a:spAutoFit/>
          </a:bodyPr>
          <a:lstStyle/>
          <a:p>
            <a:pPr algn="ctr"/>
            <a:r>
              <a:rPr lang="en-US" sz="2800" b="1" dirty="0" smtClean="0">
                <a:solidFill>
                  <a:srgbClr val="C00000"/>
                </a:solidFill>
              </a:rPr>
              <a:t>Beautiful Dreamer 39:1-12</a:t>
            </a:r>
          </a:p>
        </p:txBody>
      </p:sp>
      <p:sp>
        <p:nvSpPr>
          <p:cNvPr id="6" name="TextBox 5"/>
          <p:cNvSpPr txBox="1"/>
          <p:nvPr/>
        </p:nvSpPr>
        <p:spPr>
          <a:xfrm>
            <a:off x="228600" y="838200"/>
            <a:ext cx="7162800" cy="6555641"/>
          </a:xfrm>
          <a:prstGeom prst="rect">
            <a:avLst/>
          </a:prstGeom>
          <a:noFill/>
        </p:spPr>
        <p:txBody>
          <a:bodyPr wrap="square" rtlCol="0">
            <a:spAutoFit/>
          </a:bodyPr>
          <a:lstStyle/>
          <a:p>
            <a:pPr algn="ctr"/>
            <a:r>
              <a:rPr lang="en-US" sz="2800" dirty="0" err="1" smtClean="0"/>
              <a:t>Potiphar’s</a:t>
            </a:r>
            <a:r>
              <a:rPr lang="en-US" sz="2800" dirty="0" smtClean="0"/>
              <a:t> wife apparently agreed with this description of Joseph. It took some time, but eventually she expressed her </a:t>
            </a:r>
            <a:r>
              <a:rPr lang="en-US" sz="2800" dirty="0" smtClean="0"/>
              <a:t>interest in him </a:t>
            </a:r>
            <a:r>
              <a:rPr lang="en-US" sz="2800" dirty="0" smtClean="0"/>
              <a:t>without </a:t>
            </a:r>
            <a:r>
              <a:rPr lang="en-US" sz="2800" dirty="0" smtClean="0"/>
              <a:t>ambiguity! </a:t>
            </a:r>
            <a:r>
              <a:rPr lang="en-US" sz="2400" dirty="0" smtClean="0">
                <a:solidFill>
                  <a:srgbClr val="C00000"/>
                </a:solidFill>
              </a:rPr>
              <a:t>SG</a:t>
            </a:r>
            <a:endParaRPr lang="en-US" sz="2800" dirty="0" smtClean="0">
              <a:solidFill>
                <a:srgbClr val="C00000"/>
              </a:solidFill>
            </a:endParaRPr>
          </a:p>
          <a:p>
            <a:r>
              <a:rPr lang="en-US" sz="2800" u="sng" dirty="0" smtClean="0"/>
              <a:t>Gen. 39:7</a:t>
            </a:r>
            <a:r>
              <a:rPr lang="en-US" sz="2800" dirty="0" smtClean="0"/>
              <a:t> …and after a while his master’s wife took notice of Joseph and said,  “Come to bed with me!” </a:t>
            </a:r>
          </a:p>
          <a:p>
            <a:r>
              <a:rPr lang="en-US" sz="2800" u="sng" dirty="0" smtClean="0"/>
              <a:t>Gen. 39:8</a:t>
            </a:r>
            <a:r>
              <a:rPr lang="en-US" sz="2800" dirty="0" smtClean="0"/>
              <a:t> But he refused.  “With me in charge,” he told her,  “my master does not concern himself with anything in the house; everything he owns he has entrusted to my care. </a:t>
            </a:r>
          </a:p>
          <a:p>
            <a:endParaRPr lang="en-US" sz="2800" dirty="0" smtClean="0"/>
          </a:p>
          <a:p>
            <a:r>
              <a:rPr lang="en-US" sz="2800" dirty="0" smtClean="0"/>
              <a:t> </a:t>
            </a:r>
            <a:endParaRPr lang="en-US" sz="2800" dirty="0"/>
          </a:p>
        </p:txBody>
      </p:sp>
      <p:pic>
        <p:nvPicPr>
          <p:cNvPr id="7" name="Picture 6" descr="2 Joseph 2.gif"/>
          <p:cNvPicPr>
            <a:picLocks noChangeAspect="1"/>
          </p:cNvPicPr>
          <p:nvPr/>
        </p:nvPicPr>
        <p:blipFill>
          <a:blip r:embed="rId2" cstate="print"/>
          <a:srcRect l="26231" r="21137"/>
          <a:stretch>
            <a:fillRect/>
          </a:stretch>
        </p:blipFill>
        <p:spPr>
          <a:xfrm flipH="1">
            <a:off x="7467600" y="1066800"/>
            <a:ext cx="13716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heckerboard(across)">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4" name="Slide Number Placeholder 3"/>
          <p:cNvSpPr>
            <a:spLocks noGrp="1"/>
          </p:cNvSpPr>
          <p:nvPr>
            <p:ph type="sldNum" sz="quarter" idx="12"/>
          </p:nvPr>
        </p:nvSpPr>
        <p:spPr/>
        <p:txBody>
          <a:bodyPr/>
          <a:lstStyle/>
          <a:p>
            <a:fld id="{FAE788B5-6A33-4E61-8D15-3752F68C37EB}" type="slidenum">
              <a:rPr lang="en-US" smtClean="0"/>
              <a:pPr/>
              <a:t>11</a:t>
            </a:fld>
            <a:endParaRPr lang="en-US"/>
          </a:p>
        </p:txBody>
      </p:sp>
      <p:sp>
        <p:nvSpPr>
          <p:cNvPr id="5" name="TextBox 4"/>
          <p:cNvSpPr txBox="1"/>
          <p:nvPr/>
        </p:nvSpPr>
        <p:spPr>
          <a:xfrm>
            <a:off x="228600" y="914400"/>
            <a:ext cx="7010400" cy="5693866"/>
          </a:xfrm>
          <a:prstGeom prst="rect">
            <a:avLst/>
          </a:prstGeom>
          <a:noFill/>
        </p:spPr>
        <p:txBody>
          <a:bodyPr wrap="square" rtlCol="0">
            <a:spAutoFit/>
          </a:bodyPr>
          <a:lstStyle/>
          <a:p>
            <a:pPr algn="ctr"/>
            <a:r>
              <a:rPr lang="en-US" sz="2800" dirty="0" smtClean="0"/>
              <a:t>Joseph refused her sexual advance for three reasons. He would not –</a:t>
            </a:r>
          </a:p>
          <a:p>
            <a:pPr>
              <a:buFont typeface="Arial" pitchFamily="34" charset="0"/>
              <a:buChar char="•"/>
            </a:pPr>
            <a:r>
              <a:rPr lang="en-US" sz="2800" dirty="0" smtClean="0"/>
              <a:t> Abuse the trust of his employer</a:t>
            </a:r>
          </a:p>
          <a:p>
            <a:pPr>
              <a:buFont typeface="Arial" pitchFamily="34" charset="0"/>
              <a:buChar char="•"/>
            </a:pPr>
            <a:r>
              <a:rPr lang="en-US" sz="2800" dirty="0" smtClean="0"/>
              <a:t> Offend her husband by violating their marriage covenant</a:t>
            </a:r>
          </a:p>
          <a:p>
            <a:pPr>
              <a:buFont typeface="Arial" pitchFamily="34" charset="0"/>
              <a:buChar char="•"/>
            </a:pPr>
            <a:r>
              <a:rPr lang="en-US" sz="2800" dirty="0" smtClean="0"/>
              <a:t> Sin against God </a:t>
            </a:r>
            <a:r>
              <a:rPr lang="en-US" sz="2400" dirty="0" smtClean="0">
                <a:solidFill>
                  <a:srgbClr val="C00000"/>
                </a:solidFill>
              </a:rPr>
              <a:t>SG</a:t>
            </a:r>
            <a:endParaRPr lang="en-US" sz="2800" dirty="0" smtClean="0"/>
          </a:p>
          <a:p>
            <a:r>
              <a:rPr lang="en-US" sz="2800" u="sng" dirty="0" smtClean="0"/>
              <a:t>Gen. 39:9</a:t>
            </a:r>
            <a:r>
              <a:rPr lang="en-US" sz="2800" dirty="0" smtClean="0"/>
              <a:t> No one is greater in this house than I am. My master has withheld nothing from me except you, because you are his wife. How then could I do such a wicked thing and sin against God?” </a:t>
            </a:r>
          </a:p>
          <a:p>
            <a:endParaRPr lang="en-US" sz="2800" dirty="0"/>
          </a:p>
        </p:txBody>
      </p:sp>
      <p:sp>
        <p:nvSpPr>
          <p:cNvPr id="6" name="TextBox 5"/>
          <p:cNvSpPr txBox="1"/>
          <p:nvPr/>
        </p:nvSpPr>
        <p:spPr>
          <a:xfrm>
            <a:off x="228600" y="457200"/>
            <a:ext cx="8458200" cy="954107"/>
          </a:xfrm>
          <a:prstGeom prst="rect">
            <a:avLst/>
          </a:prstGeom>
          <a:noFill/>
        </p:spPr>
        <p:txBody>
          <a:bodyPr wrap="square" rtlCol="0">
            <a:spAutoFit/>
          </a:bodyPr>
          <a:lstStyle/>
          <a:p>
            <a:pPr algn="ctr"/>
            <a:r>
              <a:rPr lang="en-US" sz="2800" b="1" dirty="0" smtClean="0">
                <a:solidFill>
                  <a:srgbClr val="C00000"/>
                </a:solidFill>
              </a:rPr>
              <a:t>Beautiful Dreamer 39:1-12</a:t>
            </a:r>
          </a:p>
          <a:p>
            <a:endParaRPr lang="en-US" sz="2800" dirty="0"/>
          </a:p>
        </p:txBody>
      </p:sp>
      <p:pic>
        <p:nvPicPr>
          <p:cNvPr id="8" name="Picture 7" descr="2 Joseph 2.gif"/>
          <p:cNvPicPr>
            <a:picLocks noChangeAspect="1"/>
          </p:cNvPicPr>
          <p:nvPr/>
        </p:nvPicPr>
        <p:blipFill>
          <a:blip r:embed="rId2" cstate="print"/>
          <a:srcRect l="26231" r="21137"/>
          <a:stretch>
            <a:fillRect/>
          </a:stretch>
        </p:blipFill>
        <p:spPr>
          <a:xfrm flipH="1">
            <a:off x="7467600" y="1066800"/>
            <a:ext cx="13716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E788B5-6A33-4E61-8D15-3752F68C37EB}" type="slidenum">
              <a:rPr lang="en-US" smtClean="0"/>
              <a:pPr/>
              <a:t>12</a:t>
            </a:fld>
            <a:endParaRPr lang="en-US"/>
          </a:p>
        </p:txBody>
      </p:sp>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5" name="TextBox 4"/>
          <p:cNvSpPr txBox="1"/>
          <p:nvPr/>
        </p:nvSpPr>
        <p:spPr>
          <a:xfrm>
            <a:off x="685800" y="457200"/>
            <a:ext cx="7772400" cy="523220"/>
          </a:xfrm>
          <a:prstGeom prst="rect">
            <a:avLst/>
          </a:prstGeom>
          <a:noFill/>
        </p:spPr>
        <p:txBody>
          <a:bodyPr wrap="square" rtlCol="0">
            <a:spAutoFit/>
          </a:bodyPr>
          <a:lstStyle/>
          <a:p>
            <a:pPr algn="ctr"/>
            <a:r>
              <a:rPr lang="en-US" sz="2800" b="1" dirty="0" smtClean="0">
                <a:solidFill>
                  <a:srgbClr val="C00000"/>
                </a:solidFill>
              </a:rPr>
              <a:t>Maturity’s Journey</a:t>
            </a:r>
            <a:endParaRPr lang="en-US" sz="2800" b="1" dirty="0">
              <a:solidFill>
                <a:srgbClr val="C00000"/>
              </a:solidFill>
            </a:endParaRPr>
          </a:p>
        </p:txBody>
      </p:sp>
      <p:pic>
        <p:nvPicPr>
          <p:cNvPr id="6" name="Picture 5" descr="2 Joseph 3.gif"/>
          <p:cNvPicPr>
            <a:picLocks noChangeAspect="1"/>
          </p:cNvPicPr>
          <p:nvPr/>
        </p:nvPicPr>
        <p:blipFill>
          <a:blip r:embed="rId2" cstate="print"/>
          <a:srcRect l="42593" r="29629" b="15333"/>
          <a:stretch>
            <a:fillRect/>
          </a:stretch>
        </p:blipFill>
        <p:spPr>
          <a:xfrm flipH="1">
            <a:off x="152400" y="990600"/>
            <a:ext cx="1143000" cy="5143500"/>
          </a:xfrm>
          <a:prstGeom prst="rect">
            <a:avLst/>
          </a:prstGeom>
        </p:spPr>
      </p:pic>
      <p:sp>
        <p:nvSpPr>
          <p:cNvPr id="7" name="TextBox 6"/>
          <p:cNvSpPr txBox="1"/>
          <p:nvPr/>
        </p:nvSpPr>
        <p:spPr>
          <a:xfrm>
            <a:off x="1219200" y="838200"/>
            <a:ext cx="7772400" cy="5262979"/>
          </a:xfrm>
          <a:prstGeom prst="rect">
            <a:avLst/>
          </a:prstGeom>
          <a:noFill/>
        </p:spPr>
        <p:txBody>
          <a:bodyPr wrap="square" rtlCol="0">
            <a:spAutoFit/>
          </a:bodyPr>
          <a:lstStyle/>
          <a:p>
            <a:pPr algn="ctr"/>
            <a:r>
              <a:rPr lang="en-US" sz="2800" dirty="0" smtClean="0"/>
              <a:t>Immaturity breeds pride, insecurity, contempt for authority, self-centeredness, greed, inflexibility, and rash choices in response to circumstances. </a:t>
            </a:r>
            <a:endParaRPr lang="en-US" sz="2800" dirty="0" smtClean="0"/>
          </a:p>
          <a:p>
            <a:pPr algn="ctr"/>
            <a:r>
              <a:rPr lang="en-US" sz="2800" dirty="0" smtClean="0"/>
              <a:t>From </a:t>
            </a:r>
            <a:r>
              <a:rPr lang="en-US" sz="2800" dirty="0" smtClean="0"/>
              <a:t>his dreams to the dry cistern to </a:t>
            </a:r>
            <a:r>
              <a:rPr lang="en-US" sz="2800" dirty="0" err="1" smtClean="0"/>
              <a:t>Potiphar’s</a:t>
            </a:r>
            <a:r>
              <a:rPr lang="en-US" sz="2800" dirty="0" smtClean="0"/>
              <a:t> house to prison, God was preparing Joseph to rule Egypt in a time of great difficulty. </a:t>
            </a:r>
          </a:p>
          <a:p>
            <a:pPr algn="ctr"/>
            <a:r>
              <a:rPr lang="en-US" sz="2800" dirty="0" smtClean="0"/>
              <a:t>The story of Joseph reveals that in spite of suffering divine purposes are at work and will be accomplished by a sovereign and redeeming God. </a:t>
            </a:r>
            <a:r>
              <a:rPr lang="en-US" sz="2400" dirty="0" smtClean="0">
                <a:solidFill>
                  <a:srgbClr val="C00000"/>
                </a:solidFill>
              </a:rPr>
              <a:t>SG</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pic>
        <p:nvPicPr>
          <p:cNvPr id="3" name="Picture 2" descr="1 Man's face.jpg"/>
          <p:cNvPicPr>
            <a:picLocks noChangeAspect="1"/>
          </p:cNvPicPr>
          <p:nvPr/>
        </p:nvPicPr>
        <p:blipFill>
          <a:blip r:embed="rId2" cstate="print"/>
          <a:srcRect l="7692" t="3875" r="26923" b="52563"/>
          <a:stretch>
            <a:fillRect/>
          </a:stretch>
        </p:blipFill>
        <p:spPr>
          <a:xfrm>
            <a:off x="228600" y="1219200"/>
            <a:ext cx="1981200" cy="3200400"/>
          </a:xfrm>
          <a:prstGeom prst="rect">
            <a:avLst/>
          </a:prstGeom>
        </p:spPr>
      </p:pic>
      <p:sp>
        <p:nvSpPr>
          <p:cNvPr id="7" name="TextBox 6"/>
          <p:cNvSpPr txBox="1"/>
          <p:nvPr/>
        </p:nvSpPr>
        <p:spPr>
          <a:xfrm>
            <a:off x="2362200" y="533400"/>
            <a:ext cx="6553200" cy="4553605"/>
          </a:xfrm>
          <a:prstGeom prst="rect">
            <a:avLst/>
          </a:prstGeom>
          <a:noFill/>
        </p:spPr>
        <p:txBody>
          <a:bodyPr wrap="square" rtlCol="0">
            <a:spAutoFit/>
          </a:bodyPr>
          <a:lstStyle/>
          <a:p>
            <a:pPr algn="ctr"/>
            <a:r>
              <a:rPr lang="en-US" sz="2800" b="1" dirty="0" smtClean="0">
                <a:solidFill>
                  <a:srgbClr val="C00000"/>
                </a:solidFill>
              </a:rPr>
              <a:t>Implications and Actions</a:t>
            </a:r>
          </a:p>
          <a:p>
            <a:pPr algn="ctr"/>
            <a:r>
              <a:rPr lang="en-US" sz="2800" dirty="0" smtClean="0"/>
              <a:t>While God’s methods may seem haphazard or confounding, God prioritizes individual development and growth… </a:t>
            </a:r>
            <a:r>
              <a:rPr lang="en-US" sz="2800" dirty="0" smtClean="0">
                <a:solidFill>
                  <a:srgbClr val="C00000"/>
                </a:solidFill>
              </a:rPr>
              <a:t>SG</a:t>
            </a:r>
          </a:p>
          <a:p>
            <a:pPr marL="514350" indent="-514350">
              <a:buAutoNum type="arabicPeriod"/>
            </a:pPr>
            <a:r>
              <a:rPr lang="en-US" sz="2800" dirty="0" smtClean="0"/>
              <a:t>How do you define maturity?</a:t>
            </a:r>
          </a:p>
          <a:p>
            <a:pPr marL="514350" indent="-514350">
              <a:buAutoNum type="arabicPeriod"/>
            </a:pPr>
            <a:r>
              <a:rPr lang="en-US" sz="2800" dirty="0" smtClean="0"/>
              <a:t>Think about yourself at age seventeen. Were you confident of your maturity and ability to make good decisions?</a:t>
            </a:r>
            <a:endParaRPr lang="en-US" sz="2800" dirty="0" smtClean="0"/>
          </a:p>
        </p:txBody>
      </p:sp>
      <p:sp>
        <p:nvSpPr>
          <p:cNvPr id="9" name="Slide Number Placeholder 8"/>
          <p:cNvSpPr>
            <a:spLocks noGrp="1"/>
          </p:cNvSpPr>
          <p:nvPr>
            <p:ph type="sldNum" sz="quarter" idx="12"/>
          </p:nvPr>
        </p:nvSpPr>
        <p:spPr/>
        <p:txBody>
          <a:bodyPr/>
          <a:lstStyle/>
          <a:p>
            <a:fld id="{FAE788B5-6A33-4E61-8D15-3752F68C37EB}" type="slidenum">
              <a:rPr lang="en-US" smtClean="0"/>
              <a:pPr/>
              <a:t>13</a:t>
            </a:fld>
            <a:endParaRPr lang="en-US"/>
          </a:p>
        </p:txBody>
      </p:sp>
      <p:sp>
        <p:nvSpPr>
          <p:cNvPr id="10" name="TextBox 9"/>
          <p:cNvSpPr txBox="1"/>
          <p:nvPr/>
        </p:nvSpPr>
        <p:spPr>
          <a:xfrm>
            <a:off x="228600" y="4876800"/>
            <a:ext cx="8686800" cy="1384995"/>
          </a:xfrm>
          <a:prstGeom prst="rect">
            <a:avLst/>
          </a:prstGeom>
          <a:noFill/>
        </p:spPr>
        <p:txBody>
          <a:bodyPr wrap="square" rtlCol="0">
            <a:spAutoFit/>
          </a:bodyPr>
          <a:lstStyle/>
          <a:p>
            <a:r>
              <a:rPr lang="en-US" sz="2800" dirty="0" smtClean="0"/>
              <a:t>3. Do you think Joseph had a kind of wanderlust, that his dreams further fueled the fire to see and experience the world?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checkerboard(across)">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pic>
        <p:nvPicPr>
          <p:cNvPr id="3" name="Picture 2" descr="1 Man's face.jpg"/>
          <p:cNvPicPr>
            <a:picLocks noChangeAspect="1"/>
          </p:cNvPicPr>
          <p:nvPr/>
        </p:nvPicPr>
        <p:blipFill>
          <a:blip r:embed="rId2" cstate="print"/>
          <a:srcRect l="7692" t="3875" r="26923" b="52563"/>
          <a:stretch>
            <a:fillRect/>
          </a:stretch>
        </p:blipFill>
        <p:spPr>
          <a:xfrm>
            <a:off x="228600" y="1219200"/>
            <a:ext cx="1981200" cy="3200400"/>
          </a:xfrm>
          <a:prstGeom prst="rect">
            <a:avLst/>
          </a:prstGeom>
        </p:spPr>
      </p:pic>
      <p:sp>
        <p:nvSpPr>
          <p:cNvPr id="7" name="TextBox 6"/>
          <p:cNvSpPr txBox="1"/>
          <p:nvPr/>
        </p:nvSpPr>
        <p:spPr>
          <a:xfrm>
            <a:off x="2362200" y="381000"/>
            <a:ext cx="6477000" cy="4401205"/>
          </a:xfrm>
          <a:prstGeom prst="rect">
            <a:avLst/>
          </a:prstGeom>
          <a:noFill/>
        </p:spPr>
        <p:txBody>
          <a:bodyPr wrap="square" rtlCol="0">
            <a:spAutoFit/>
          </a:bodyPr>
          <a:lstStyle/>
          <a:p>
            <a:endParaRPr lang="en-US" sz="2800" dirty="0" smtClean="0"/>
          </a:p>
          <a:p>
            <a:endParaRPr lang="en-US" sz="2800" dirty="0" smtClean="0"/>
          </a:p>
          <a:p>
            <a:r>
              <a:rPr lang="en-US" sz="2800" dirty="0" smtClean="0"/>
              <a:t>4. Why do you think God allowed Joseph to be enslaved and go to prison for an infidelity he did not commit? What, if any, benefit was there?</a:t>
            </a:r>
          </a:p>
          <a:p>
            <a:r>
              <a:rPr lang="en-US" sz="2800" dirty="0" smtClean="0"/>
              <a:t>5. How do these Scripture passages speak to our season of life?</a:t>
            </a:r>
            <a:endParaRPr lang="en-US" sz="2800" dirty="0" smtClean="0"/>
          </a:p>
        </p:txBody>
      </p:sp>
      <p:sp>
        <p:nvSpPr>
          <p:cNvPr id="8" name="TextBox 7"/>
          <p:cNvSpPr txBox="1"/>
          <p:nvPr/>
        </p:nvSpPr>
        <p:spPr>
          <a:xfrm>
            <a:off x="228600" y="4648200"/>
            <a:ext cx="8534400" cy="1384995"/>
          </a:xfrm>
          <a:prstGeom prst="rect">
            <a:avLst/>
          </a:prstGeom>
          <a:noFill/>
        </p:spPr>
        <p:txBody>
          <a:bodyPr wrap="square" rtlCol="0">
            <a:spAutoFit/>
          </a:bodyPr>
          <a:lstStyle/>
          <a:p>
            <a:pPr algn="ctr"/>
            <a:r>
              <a:rPr lang="en-US" sz="2800" b="1" dirty="0" smtClean="0">
                <a:solidFill>
                  <a:srgbClr val="C00000"/>
                </a:solidFill>
              </a:rPr>
              <a:t>End of Lesson </a:t>
            </a:r>
            <a:r>
              <a:rPr lang="en-US" sz="2800" b="1" dirty="0" smtClean="0">
                <a:solidFill>
                  <a:srgbClr val="C00000"/>
                </a:solidFill>
              </a:rPr>
              <a:t>3</a:t>
            </a:r>
            <a:endParaRPr lang="en-US" sz="2800" b="1" dirty="0" smtClean="0">
              <a:solidFill>
                <a:srgbClr val="C00000"/>
              </a:solidFill>
            </a:endParaRPr>
          </a:p>
          <a:p>
            <a:pPr algn="ctr"/>
            <a:r>
              <a:rPr lang="en-US" sz="2800" dirty="0" smtClean="0"/>
              <a:t>Lesson 4 is entitled </a:t>
            </a:r>
            <a:r>
              <a:rPr lang="en-US" sz="2800" dirty="0" smtClean="0"/>
              <a:t>“</a:t>
            </a:r>
            <a:r>
              <a:rPr lang="en-US" sz="2800" dirty="0" err="1" smtClean="0"/>
              <a:t>Rebekah</a:t>
            </a:r>
            <a:r>
              <a:rPr lang="en-US" sz="2800" dirty="0" smtClean="0"/>
              <a:t>: Finding Love” with the focal text: Genesis 24:34-67</a:t>
            </a:r>
            <a:endParaRPr lang="en-US" sz="2800" dirty="0"/>
          </a:p>
        </p:txBody>
      </p:sp>
      <p:sp>
        <p:nvSpPr>
          <p:cNvPr id="9" name="Slide Number Placeholder 8"/>
          <p:cNvSpPr>
            <a:spLocks noGrp="1"/>
          </p:cNvSpPr>
          <p:nvPr>
            <p:ph type="sldNum" sz="quarter" idx="12"/>
          </p:nvPr>
        </p:nvSpPr>
        <p:spPr/>
        <p:txBody>
          <a:bodyPr/>
          <a:lstStyle/>
          <a:p>
            <a:fld id="{FAE788B5-6A33-4E61-8D15-3752F68C37EB}" type="slidenum">
              <a:rPr lang="en-US" smtClean="0"/>
              <a:pPr/>
              <a:t>14</a:t>
            </a:fld>
            <a:endParaRPr lang="en-US"/>
          </a:p>
        </p:txBody>
      </p:sp>
      <p:sp>
        <p:nvSpPr>
          <p:cNvPr id="10" name="TextBox 9"/>
          <p:cNvSpPr txBox="1"/>
          <p:nvPr/>
        </p:nvSpPr>
        <p:spPr>
          <a:xfrm>
            <a:off x="2590800" y="533400"/>
            <a:ext cx="6096000" cy="2677656"/>
          </a:xfrm>
          <a:prstGeom prst="rect">
            <a:avLst/>
          </a:prstGeom>
          <a:noFill/>
        </p:spPr>
        <p:txBody>
          <a:bodyPr wrap="square" rtlCol="0">
            <a:spAutoFit/>
          </a:bodyPr>
          <a:lstStyle/>
          <a:p>
            <a:pPr algn="ctr"/>
            <a:r>
              <a:rPr lang="en-US" sz="2800" b="1" dirty="0" smtClean="0">
                <a:solidFill>
                  <a:srgbClr val="C00000"/>
                </a:solidFill>
              </a:rPr>
              <a:t>Implications and </a:t>
            </a:r>
            <a:r>
              <a:rPr lang="en-US" sz="2800" b="1" dirty="0" smtClean="0">
                <a:solidFill>
                  <a:srgbClr val="C00000"/>
                </a:solidFill>
              </a:rPr>
              <a:t>Actions</a:t>
            </a:r>
          </a:p>
          <a:p>
            <a:pPr algn="ctr"/>
            <a:endParaRPr lang="en-US" sz="2800" b="1" dirty="0" smtClean="0">
              <a:solidFill>
                <a:srgbClr val="C00000"/>
              </a:solidFill>
            </a:endParaRPr>
          </a:p>
          <a:p>
            <a:pPr algn="ctr"/>
            <a:endParaRPr lang="en-US" sz="2800" b="1" dirty="0" smtClean="0">
              <a:solidFill>
                <a:srgbClr val="C00000"/>
              </a:solidFill>
            </a:endParaRPr>
          </a:p>
          <a:p>
            <a:pPr algn="ctr"/>
            <a:endParaRPr lang="en-US" sz="2800" b="1" dirty="0" smtClean="0">
              <a:solidFill>
                <a:srgbClr val="C00000"/>
              </a:solidFill>
            </a:endParaRPr>
          </a:p>
          <a:p>
            <a:pPr algn="ctr"/>
            <a:endParaRPr lang="en-US" sz="2800" b="1" dirty="0" smtClean="0">
              <a:solidFill>
                <a:srgbClr val="C0000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heckerboard(across)">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E788B5-6A33-4E61-8D15-3752F68C37EB}" type="slidenum">
              <a:rPr lang="en-US" smtClean="0"/>
              <a:pPr/>
              <a:t>15</a:t>
            </a:fld>
            <a:endParaRPr lang="en-US"/>
          </a:p>
        </p:txBody>
      </p:sp>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E788B5-6A33-4E61-8D15-3752F68C37EB}" type="slidenum">
              <a:rPr lang="en-US" smtClean="0"/>
              <a:pPr/>
              <a:t>16</a:t>
            </a:fld>
            <a:endParaRPr lang="en-US"/>
          </a:p>
        </p:txBody>
      </p:sp>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pic>
        <p:nvPicPr>
          <p:cNvPr id="4" name="Picture 3" descr="1 Computers 4.gif"/>
          <p:cNvPicPr>
            <a:picLocks noChangeAspect="1"/>
          </p:cNvPicPr>
          <p:nvPr/>
        </p:nvPicPr>
        <p:blipFill>
          <a:blip r:embed="rId2" cstate="print"/>
          <a:stretch>
            <a:fillRect/>
          </a:stretch>
        </p:blipFill>
        <p:spPr>
          <a:xfrm>
            <a:off x="685800" y="1828800"/>
            <a:ext cx="2232812" cy="2971800"/>
          </a:xfrm>
          <a:prstGeom prst="rect">
            <a:avLst/>
          </a:prstGeom>
        </p:spPr>
      </p:pic>
      <p:sp>
        <p:nvSpPr>
          <p:cNvPr id="5" name="TextBox 4"/>
          <p:cNvSpPr txBox="1"/>
          <p:nvPr/>
        </p:nvSpPr>
        <p:spPr>
          <a:xfrm>
            <a:off x="3048000" y="1371600"/>
            <a:ext cx="5791200" cy="3970318"/>
          </a:xfrm>
          <a:prstGeom prst="rect">
            <a:avLst/>
          </a:prstGeom>
          <a:noFill/>
        </p:spPr>
        <p:txBody>
          <a:bodyPr wrap="square" rtlCol="0">
            <a:spAutoFit/>
          </a:bodyPr>
          <a:lstStyle/>
          <a:p>
            <a:pPr algn="ctr"/>
            <a:r>
              <a:rPr lang="en-US" sz="2800" b="1" dirty="0" smtClean="0">
                <a:solidFill>
                  <a:srgbClr val="C00000"/>
                </a:solidFill>
              </a:rPr>
              <a:t>Looking for teaching ideas?</a:t>
            </a:r>
          </a:p>
          <a:p>
            <a:pPr algn="ctr"/>
            <a:endParaRPr lang="en-US" sz="2800" b="1" dirty="0" smtClean="0">
              <a:solidFill>
                <a:srgbClr val="C00000"/>
              </a:solidFill>
            </a:endParaRPr>
          </a:p>
          <a:p>
            <a:pPr algn="ctr"/>
            <a:r>
              <a:rPr lang="en-US" sz="2800" b="1" dirty="0" smtClean="0">
                <a:solidFill>
                  <a:srgbClr val="C00000"/>
                </a:solidFill>
              </a:rPr>
              <a:t>Try the </a:t>
            </a:r>
            <a:r>
              <a:rPr lang="en-US" sz="2800" b="1" u="sng" dirty="0" smtClean="0">
                <a:solidFill>
                  <a:srgbClr val="C00000"/>
                </a:solidFill>
              </a:rPr>
              <a:t>Free</a:t>
            </a:r>
            <a:r>
              <a:rPr lang="en-US" sz="2800" b="1" dirty="0" smtClean="0">
                <a:solidFill>
                  <a:srgbClr val="C00000"/>
                </a:solidFill>
              </a:rPr>
              <a:t> PowerPoint Bible Teaching Help Line…</a:t>
            </a:r>
          </a:p>
          <a:p>
            <a:pPr algn="ctr"/>
            <a:r>
              <a:rPr lang="en-US" sz="2800" dirty="0" smtClean="0"/>
              <a:t>Give me an On Line question, comment or suggestion, and let’s see if I can help you. Thanks, doncannata@aol.com</a:t>
            </a:r>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369332"/>
          </a:xfrm>
          <a:prstGeom prst="rect">
            <a:avLst/>
          </a:prstGeom>
          <a:noFill/>
        </p:spPr>
        <p:txBody>
          <a:bodyPr wrap="square" rtlCol="0">
            <a:spAutoFit/>
          </a:bodyPr>
          <a:lstStyle/>
          <a:p>
            <a:pPr algn="ctr"/>
            <a:endParaRPr lang="en-US" dirty="0" smtClean="0">
              <a:latin typeface="Verdana" pitchFamily="34" charset="0"/>
              <a:ea typeface="Verdana" pitchFamily="34" charset="0"/>
              <a:cs typeface="Verdana" pitchFamily="34" charset="0"/>
            </a:endParaRPr>
          </a:p>
        </p:txBody>
      </p:sp>
      <p:sp>
        <p:nvSpPr>
          <p:cNvPr id="3" name="TextBox 2"/>
          <p:cNvSpPr txBox="1"/>
          <p:nvPr/>
        </p:nvSpPr>
        <p:spPr>
          <a:xfrm>
            <a:off x="304800" y="228600"/>
            <a:ext cx="8534400" cy="954107"/>
          </a:xfrm>
          <a:prstGeom prst="rect">
            <a:avLst/>
          </a:prstGeom>
          <a:noFill/>
        </p:spPr>
        <p:txBody>
          <a:bodyPr wrap="square" rtlCol="0">
            <a:spAutoFit/>
          </a:bodyPr>
          <a:lstStyle/>
          <a:p>
            <a:pPr algn="ctr"/>
            <a:r>
              <a:rPr lang="en-US" sz="2800" b="1" dirty="0" smtClean="0">
                <a:solidFill>
                  <a:srgbClr val="C00000"/>
                </a:solidFill>
              </a:rPr>
              <a:t>“Guidance for the Seasons of Life” Series</a:t>
            </a:r>
          </a:p>
          <a:p>
            <a:pPr algn="ctr"/>
            <a:endParaRPr lang="en-US" sz="2800" dirty="0"/>
          </a:p>
        </p:txBody>
      </p:sp>
      <p:sp>
        <p:nvSpPr>
          <p:cNvPr id="5" name="TextBox 4"/>
          <p:cNvSpPr txBox="1"/>
          <p:nvPr/>
        </p:nvSpPr>
        <p:spPr>
          <a:xfrm>
            <a:off x="152400" y="990600"/>
            <a:ext cx="4114800" cy="369332"/>
          </a:xfrm>
          <a:prstGeom prst="rect">
            <a:avLst/>
          </a:prstGeom>
          <a:noFill/>
        </p:spPr>
        <p:txBody>
          <a:bodyPr wrap="square" rtlCol="0">
            <a:spAutoFit/>
          </a:bodyPr>
          <a:lstStyle/>
          <a:p>
            <a:endParaRPr lang="en-US" dirty="0"/>
          </a:p>
        </p:txBody>
      </p:sp>
      <p:sp>
        <p:nvSpPr>
          <p:cNvPr id="6" name="TextBox 5"/>
          <p:cNvSpPr txBox="1"/>
          <p:nvPr/>
        </p:nvSpPr>
        <p:spPr>
          <a:xfrm>
            <a:off x="5181600" y="1219200"/>
            <a:ext cx="3810000" cy="461665"/>
          </a:xfrm>
          <a:prstGeom prst="rect">
            <a:avLst/>
          </a:prstGeom>
          <a:noFill/>
        </p:spPr>
        <p:txBody>
          <a:bodyPr wrap="square" rtlCol="0">
            <a:spAutoFit/>
          </a:bodyPr>
          <a:lstStyle/>
          <a:p>
            <a:endParaRPr lang="en-US" sz="2400" dirty="0"/>
          </a:p>
        </p:txBody>
      </p:sp>
      <p:sp>
        <p:nvSpPr>
          <p:cNvPr id="8" name="TextBox 7"/>
          <p:cNvSpPr txBox="1"/>
          <p:nvPr/>
        </p:nvSpPr>
        <p:spPr>
          <a:xfrm>
            <a:off x="152400" y="609600"/>
            <a:ext cx="4800600" cy="6599575"/>
          </a:xfrm>
          <a:prstGeom prst="rect">
            <a:avLst/>
          </a:prstGeom>
          <a:noFill/>
        </p:spPr>
        <p:txBody>
          <a:bodyPr wrap="square" rtlCol="0">
            <a:spAutoFit/>
          </a:bodyPr>
          <a:lstStyle/>
          <a:p>
            <a:r>
              <a:rPr lang="en-US" sz="2400" dirty="0" smtClean="0"/>
              <a:t>1. Daniel and His Friends:  Opting for Faithfulness</a:t>
            </a:r>
          </a:p>
          <a:p>
            <a:r>
              <a:rPr lang="en-US" sz="2400" dirty="0" smtClean="0"/>
              <a:t>2. Samson: Realizing You’re Not Indestructible</a:t>
            </a:r>
          </a:p>
          <a:p>
            <a:r>
              <a:rPr lang="en-US" sz="2400" dirty="0" smtClean="0">
                <a:solidFill>
                  <a:srgbClr val="C00000"/>
                </a:solidFill>
              </a:rPr>
              <a:t>3. Joseph: Gaining Maturity</a:t>
            </a:r>
          </a:p>
          <a:p>
            <a:r>
              <a:rPr lang="en-US" sz="2400" dirty="0" smtClean="0"/>
              <a:t>4. </a:t>
            </a:r>
            <a:r>
              <a:rPr lang="en-US" sz="2400" dirty="0" err="1" smtClean="0"/>
              <a:t>Rebekah</a:t>
            </a:r>
            <a:r>
              <a:rPr lang="en-US" sz="2400" dirty="0" smtClean="0"/>
              <a:t>: Finding Love</a:t>
            </a:r>
          </a:p>
          <a:p>
            <a:r>
              <a:rPr lang="en-US" sz="2400" dirty="0" smtClean="0"/>
              <a:t>5. Hannah: Praying for a Child</a:t>
            </a:r>
          </a:p>
          <a:p>
            <a:r>
              <a:rPr lang="en-US" sz="2400" dirty="0" smtClean="0"/>
              <a:t>6. Ruth: Finding Love After Loss</a:t>
            </a:r>
          </a:p>
          <a:p>
            <a:r>
              <a:rPr lang="en-US" sz="2400" dirty="0" smtClean="0"/>
              <a:t>7. Joseph: Using Abilities to Serve Others</a:t>
            </a:r>
          </a:p>
          <a:p>
            <a:r>
              <a:rPr lang="en-US" sz="2400" dirty="0" smtClean="0"/>
              <a:t>8. Caleb: Offering Wise and Courageous Leadership</a:t>
            </a:r>
          </a:p>
          <a:p>
            <a:r>
              <a:rPr lang="en-US" sz="2400" dirty="0" smtClean="0"/>
              <a:t>9. Joseph: Living in the Middle</a:t>
            </a:r>
          </a:p>
          <a:p>
            <a:endParaRPr lang="en-US" sz="2400" dirty="0"/>
          </a:p>
        </p:txBody>
      </p:sp>
      <p:sp>
        <p:nvSpPr>
          <p:cNvPr id="9" name="TextBox 8"/>
          <p:cNvSpPr txBox="1"/>
          <p:nvPr/>
        </p:nvSpPr>
        <p:spPr>
          <a:xfrm>
            <a:off x="4876800" y="685800"/>
            <a:ext cx="4114800" cy="3416320"/>
          </a:xfrm>
          <a:prstGeom prst="rect">
            <a:avLst/>
          </a:prstGeom>
          <a:noFill/>
        </p:spPr>
        <p:txBody>
          <a:bodyPr wrap="square" rtlCol="0">
            <a:spAutoFit/>
          </a:bodyPr>
          <a:lstStyle/>
          <a:p>
            <a:r>
              <a:rPr lang="en-US" sz="2400" dirty="0" smtClean="0"/>
              <a:t>10. David: Overwhelmed By Family Turmoil</a:t>
            </a:r>
          </a:p>
          <a:p>
            <a:r>
              <a:rPr lang="en-US" sz="2400" dirty="0" smtClean="0"/>
              <a:t>11. Testifying of God’s Security and Deliverance</a:t>
            </a:r>
          </a:p>
          <a:p>
            <a:r>
              <a:rPr lang="en-US" sz="2400" dirty="0" smtClean="0"/>
              <a:t>12. Let us Worship, Let Us Obey</a:t>
            </a:r>
          </a:p>
          <a:p>
            <a:r>
              <a:rPr lang="en-US" sz="2400" dirty="0" smtClean="0"/>
              <a:t>13. Give Thanks for the Lord’s Steadfast Love</a:t>
            </a:r>
          </a:p>
          <a:p>
            <a:endParaRPr lang="en-US" sz="2400" dirty="0"/>
          </a:p>
        </p:txBody>
      </p:sp>
      <p:sp>
        <p:nvSpPr>
          <p:cNvPr id="10" name="Slide Number Placeholder 9"/>
          <p:cNvSpPr>
            <a:spLocks noGrp="1"/>
          </p:cNvSpPr>
          <p:nvPr>
            <p:ph type="sldNum" sz="quarter" idx="12"/>
          </p:nvPr>
        </p:nvSpPr>
        <p:spPr/>
        <p:txBody>
          <a:bodyPr/>
          <a:lstStyle/>
          <a:p>
            <a:fld id="{FAE788B5-6A33-4E61-8D15-3752F68C37EB}" type="slidenum">
              <a:rPr lang="en-US" smtClean="0"/>
              <a:pPr/>
              <a:t>2</a:t>
            </a:fld>
            <a:endParaRPr lang="en-US"/>
          </a:p>
        </p:txBody>
      </p:sp>
      <p:pic>
        <p:nvPicPr>
          <p:cNvPr id="12" name="Picture 11" descr="1 Seasons.jpg"/>
          <p:cNvPicPr>
            <a:picLocks noChangeAspect="1"/>
          </p:cNvPicPr>
          <p:nvPr/>
        </p:nvPicPr>
        <p:blipFill>
          <a:blip r:embed="rId2" cstate="print"/>
          <a:srcRect l="2020" t="2754" r="3030" b="3595"/>
          <a:stretch>
            <a:fillRect/>
          </a:stretch>
        </p:blipFill>
        <p:spPr>
          <a:xfrm>
            <a:off x="5029200" y="3810000"/>
            <a:ext cx="36576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heckerboard(across)">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369332"/>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p:txBody>
      </p:sp>
      <p:sp>
        <p:nvSpPr>
          <p:cNvPr id="7" name="TextBox 6"/>
          <p:cNvSpPr txBox="1"/>
          <p:nvPr/>
        </p:nvSpPr>
        <p:spPr>
          <a:xfrm>
            <a:off x="381000" y="609600"/>
            <a:ext cx="8458200" cy="523220"/>
          </a:xfrm>
          <a:prstGeom prst="rect">
            <a:avLst/>
          </a:prstGeom>
          <a:noFill/>
        </p:spPr>
        <p:txBody>
          <a:bodyPr wrap="square" rtlCol="0">
            <a:spAutoFit/>
          </a:bodyPr>
          <a:lstStyle/>
          <a:p>
            <a:pPr algn="ctr"/>
            <a:endParaRPr lang="en-US" sz="2800" b="1" dirty="0" smtClean="0">
              <a:solidFill>
                <a:srgbClr val="C00000"/>
              </a:solidFill>
            </a:endParaRPr>
          </a:p>
        </p:txBody>
      </p:sp>
      <p:sp>
        <p:nvSpPr>
          <p:cNvPr id="8" name="Slide Number Placeholder 7"/>
          <p:cNvSpPr>
            <a:spLocks noGrp="1"/>
          </p:cNvSpPr>
          <p:nvPr>
            <p:ph type="sldNum" sz="quarter" idx="12"/>
          </p:nvPr>
        </p:nvSpPr>
        <p:spPr/>
        <p:txBody>
          <a:bodyPr/>
          <a:lstStyle/>
          <a:p>
            <a:fld id="{FAE788B5-6A33-4E61-8D15-3752F68C37EB}" type="slidenum">
              <a:rPr lang="en-US" smtClean="0"/>
              <a:pPr/>
              <a:t>3</a:t>
            </a:fld>
            <a:endParaRPr lang="en-US"/>
          </a:p>
        </p:txBody>
      </p:sp>
      <p:sp>
        <p:nvSpPr>
          <p:cNvPr id="10" name="TextBox 9"/>
          <p:cNvSpPr txBox="1"/>
          <p:nvPr/>
        </p:nvSpPr>
        <p:spPr>
          <a:xfrm>
            <a:off x="304800" y="609600"/>
            <a:ext cx="8305800" cy="6001643"/>
          </a:xfrm>
          <a:prstGeom prst="rect">
            <a:avLst/>
          </a:prstGeom>
          <a:noFill/>
        </p:spPr>
        <p:txBody>
          <a:bodyPr wrap="square" rtlCol="0">
            <a:spAutoFit/>
          </a:bodyPr>
          <a:lstStyle/>
          <a:p>
            <a:pPr algn="ctr"/>
            <a:r>
              <a:rPr lang="en-US" sz="2800" b="1" dirty="0" smtClean="0">
                <a:solidFill>
                  <a:srgbClr val="C00000"/>
                </a:solidFill>
              </a:rPr>
              <a:t>Lesson </a:t>
            </a:r>
            <a:r>
              <a:rPr lang="en-US" sz="2800" b="1" dirty="0" smtClean="0">
                <a:solidFill>
                  <a:srgbClr val="C00000"/>
                </a:solidFill>
              </a:rPr>
              <a:t>3 </a:t>
            </a:r>
            <a:r>
              <a:rPr lang="en-US" sz="2800" b="1" dirty="0" smtClean="0">
                <a:solidFill>
                  <a:srgbClr val="C00000"/>
                </a:solidFill>
              </a:rPr>
              <a:t>in Old Testament History</a:t>
            </a:r>
          </a:p>
          <a:p>
            <a:pPr algn="ctr"/>
            <a:r>
              <a:rPr lang="en-US" sz="2400" b="1" dirty="0" smtClean="0">
                <a:solidFill>
                  <a:srgbClr val="C00000"/>
                </a:solidFill>
              </a:rPr>
              <a:t>“Joseph: Gaining Maturity”</a:t>
            </a:r>
            <a:r>
              <a:rPr lang="en-US" sz="2800" b="1" dirty="0" smtClean="0">
                <a:solidFill>
                  <a:srgbClr val="C00000"/>
                </a:solidFill>
              </a:rPr>
              <a:t> </a:t>
            </a:r>
            <a:endParaRPr lang="en-US" sz="2800" b="1" dirty="0" smtClean="0">
              <a:solidFill>
                <a:srgbClr val="C00000"/>
              </a:solidFill>
            </a:endParaRPr>
          </a:p>
          <a:p>
            <a:pPr algn="ctr"/>
            <a:r>
              <a:rPr lang="en-US" sz="2400" dirty="0" smtClean="0"/>
              <a:t>(See </a:t>
            </a:r>
            <a:r>
              <a:rPr lang="en-US" sz="2400" u="sng" dirty="0" smtClean="0"/>
              <a:t>Study Guide </a:t>
            </a:r>
            <a:r>
              <a:rPr lang="en-US" sz="2400" dirty="0" smtClean="0"/>
              <a:t>Chart, pp. 18-19)</a:t>
            </a:r>
          </a:p>
          <a:p>
            <a:pPr algn="ctr"/>
            <a:r>
              <a:rPr lang="en-US" sz="2400" dirty="0" smtClean="0"/>
              <a:t> </a:t>
            </a:r>
          </a:p>
          <a:p>
            <a:r>
              <a:rPr lang="en-US" sz="2800" dirty="0" smtClean="0"/>
              <a:t>    1. Creation 	Prehistoric	</a:t>
            </a:r>
          </a:p>
          <a:p>
            <a:r>
              <a:rPr lang="en-US" sz="2800" dirty="0" smtClean="0"/>
              <a:t>    2. Patriarchs 1750-1350 B.C.</a:t>
            </a:r>
          </a:p>
          <a:p>
            <a:r>
              <a:rPr lang="en-US" sz="2800" dirty="0" smtClean="0"/>
              <a:t>    3. Exodus 1350-1250 B.C.</a:t>
            </a:r>
          </a:p>
          <a:p>
            <a:r>
              <a:rPr lang="en-US" sz="2800" dirty="0" smtClean="0"/>
              <a:t>    4.Promised Land 1300-1200 B.C.</a:t>
            </a:r>
          </a:p>
          <a:p>
            <a:pPr marL="514350" indent="-514350"/>
            <a:r>
              <a:rPr lang="en-US" sz="2800" dirty="0" smtClean="0"/>
              <a:t>	5. Judges 1200-1020 B.C. </a:t>
            </a:r>
          </a:p>
          <a:p>
            <a:pPr marL="514350" indent="-514350"/>
            <a:r>
              <a:rPr lang="en-US" sz="2800" dirty="0" smtClean="0"/>
              <a:t>	6. Kingdom	1020-922 B.C.</a:t>
            </a:r>
          </a:p>
          <a:p>
            <a:pPr marL="514350" indent="-514350"/>
            <a:r>
              <a:rPr lang="en-US" sz="2800" dirty="0" smtClean="0"/>
              <a:t>	7. Divided Kingdom-922-721 B.C.</a:t>
            </a:r>
          </a:p>
          <a:p>
            <a:pPr marL="514350" indent="-514350"/>
            <a:r>
              <a:rPr lang="en-US" sz="2800" dirty="0" smtClean="0"/>
              <a:t>	8. Only Judah 721-587 B.C.</a:t>
            </a:r>
          </a:p>
          <a:p>
            <a:pPr marL="514350" indent="-514350"/>
            <a:r>
              <a:rPr lang="en-US" sz="2800" dirty="0" smtClean="0"/>
              <a:t>	9. The Exile	597-539 B.C.</a:t>
            </a:r>
          </a:p>
          <a:p>
            <a:pPr marL="514350" indent="-514350"/>
            <a:r>
              <a:rPr lang="en-US" sz="2800" dirty="0" smtClean="0"/>
              <a:t>	10. Return	539-333 B.C.</a:t>
            </a:r>
          </a:p>
        </p:txBody>
      </p:sp>
      <p:pic>
        <p:nvPicPr>
          <p:cNvPr id="11" name="Picture 10" descr="scroll.jpg"/>
          <p:cNvPicPr>
            <a:picLocks noChangeAspect="1"/>
          </p:cNvPicPr>
          <p:nvPr/>
        </p:nvPicPr>
        <p:blipFill>
          <a:blip r:embed="rId2" cstate="print"/>
          <a:stretch>
            <a:fillRect/>
          </a:stretch>
        </p:blipFill>
        <p:spPr>
          <a:xfrm flipH="1">
            <a:off x="7467600" y="2362200"/>
            <a:ext cx="1366848" cy="3200400"/>
          </a:xfrm>
          <a:prstGeom prst="rect">
            <a:avLst/>
          </a:prstGeom>
        </p:spPr>
      </p:pic>
      <p:sp>
        <p:nvSpPr>
          <p:cNvPr id="12" name="Right Arrow 11"/>
          <p:cNvSpPr/>
          <p:nvPr/>
        </p:nvSpPr>
        <p:spPr>
          <a:xfrm>
            <a:off x="228600" y="2819400"/>
            <a:ext cx="609600"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369332"/>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p:txBody>
      </p:sp>
      <p:sp>
        <p:nvSpPr>
          <p:cNvPr id="4" name="TextBox 3"/>
          <p:cNvSpPr txBox="1"/>
          <p:nvPr/>
        </p:nvSpPr>
        <p:spPr>
          <a:xfrm>
            <a:off x="152400" y="533400"/>
            <a:ext cx="7010400" cy="892552"/>
          </a:xfrm>
          <a:prstGeom prst="rect">
            <a:avLst/>
          </a:prstGeom>
          <a:noFill/>
        </p:spPr>
        <p:txBody>
          <a:bodyPr wrap="square" rtlCol="0">
            <a:spAutoFit/>
          </a:bodyPr>
          <a:lstStyle/>
          <a:p>
            <a:endParaRPr lang="en-US" sz="2400" dirty="0" smtClean="0">
              <a:solidFill>
                <a:srgbClr val="C00000"/>
              </a:solidFill>
            </a:endParaRPr>
          </a:p>
          <a:p>
            <a:endParaRPr lang="en-US" sz="2800" dirty="0">
              <a:solidFill>
                <a:srgbClr val="C00000"/>
              </a:solidFill>
            </a:endParaRPr>
          </a:p>
        </p:txBody>
      </p:sp>
      <p:sp>
        <p:nvSpPr>
          <p:cNvPr id="9" name="Slide Number Placeholder 8"/>
          <p:cNvSpPr>
            <a:spLocks noGrp="1"/>
          </p:cNvSpPr>
          <p:nvPr>
            <p:ph type="sldNum" sz="quarter" idx="12"/>
          </p:nvPr>
        </p:nvSpPr>
        <p:spPr/>
        <p:txBody>
          <a:bodyPr/>
          <a:lstStyle/>
          <a:p>
            <a:fld id="{FAE788B5-6A33-4E61-8D15-3752F68C37EB}" type="slidenum">
              <a:rPr lang="en-US" smtClean="0"/>
              <a:pPr/>
              <a:t>4</a:t>
            </a:fld>
            <a:endParaRPr lang="en-US"/>
          </a:p>
        </p:txBody>
      </p:sp>
      <p:sp>
        <p:nvSpPr>
          <p:cNvPr id="11" name="TextBox 10"/>
          <p:cNvSpPr txBox="1"/>
          <p:nvPr/>
        </p:nvSpPr>
        <p:spPr>
          <a:xfrm>
            <a:off x="3505200" y="762000"/>
            <a:ext cx="5410200" cy="523220"/>
          </a:xfrm>
          <a:prstGeom prst="rect">
            <a:avLst/>
          </a:prstGeom>
          <a:noFill/>
        </p:spPr>
        <p:txBody>
          <a:bodyPr wrap="square" rtlCol="0">
            <a:spAutoFit/>
          </a:bodyPr>
          <a:lstStyle/>
          <a:p>
            <a:r>
              <a:rPr lang="en-US" sz="2800" b="1" dirty="0" smtClean="0">
                <a:solidFill>
                  <a:srgbClr val="C00000"/>
                </a:solidFill>
              </a:rPr>
              <a:t> </a:t>
            </a:r>
            <a:endParaRPr lang="en-US" sz="2800" dirty="0">
              <a:solidFill>
                <a:srgbClr val="C00000"/>
              </a:solidFill>
            </a:endParaRPr>
          </a:p>
        </p:txBody>
      </p:sp>
      <p:pic>
        <p:nvPicPr>
          <p:cNvPr id="8" name="Picture 7" descr="2 Joseph 8.gif"/>
          <p:cNvPicPr>
            <a:picLocks noChangeAspect="1"/>
          </p:cNvPicPr>
          <p:nvPr/>
        </p:nvPicPr>
        <p:blipFill>
          <a:blip r:embed="rId2" cstate="print"/>
          <a:srcRect l="24138" t="8667" r="24138" b="4667"/>
          <a:stretch>
            <a:fillRect/>
          </a:stretch>
        </p:blipFill>
        <p:spPr>
          <a:xfrm>
            <a:off x="228600" y="1295400"/>
            <a:ext cx="1600200" cy="4953000"/>
          </a:xfrm>
          <a:prstGeom prst="rect">
            <a:avLst/>
          </a:prstGeom>
        </p:spPr>
      </p:pic>
      <p:sp>
        <p:nvSpPr>
          <p:cNvPr id="12" name="TextBox 11"/>
          <p:cNvSpPr txBox="1"/>
          <p:nvPr/>
        </p:nvSpPr>
        <p:spPr>
          <a:xfrm>
            <a:off x="609600" y="533400"/>
            <a:ext cx="7924800" cy="523220"/>
          </a:xfrm>
          <a:prstGeom prst="rect">
            <a:avLst/>
          </a:prstGeom>
          <a:noFill/>
        </p:spPr>
        <p:txBody>
          <a:bodyPr wrap="square" rtlCol="0">
            <a:spAutoFit/>
          </a:bodyPr>
          <a:lstStyle/>
          <a:p>
            <a:pPr algn="ctr"/>
            <a:r>
              <a:rPr lang="en-US" sz="2800" b="1" dirty="0" smtClean="0">
                <a:solidFill>
                  <a:srgbClr val="C00000"/>
                </a:solidFill>
              </a:rPr>
              <a:t>Only in My Dreams 37:2-14</a:t>
            </a:r>
            <a:endParaRPr lang="en-US" sz="2800" b="1" dirty="0">
              <a:solidFill>
                <a:srgbClr val="C00000"/>
              </a:solidFill>
            </a:endParaRPr>
          </a:p>
        </p:txBody>
      </p:sp>
      <p:sp>
        <p:nvSpPr>
          <p:cNvPr id="13" name="TextBox 12"/>
          <p:cNvSpPr txBox="1"/>
          <p:nvPr/>
        </p:nvSpPr>
        <p:spPr>
          <a:xfrm>
            <a:off x="1905000" y="914400"/>
            <a:ext cx="6934200" cy="6124754"/>
          </a:xfrm>
          <a:prstGeom prst="rect">
            <a:avLst/>
          </a:prstGeom>
          <a:noFill/>
        </p:spPr>
        <p:txBody>
          <a:bodyPr wrap="square" rtlCol="0">
            <a:spAutoFit/>
          </a:bodyPr>
          <a:lstStyle/>
          <a:p>
            <a:pPr algn="ctr"/>
            <a:r>
              <a:rPr lang="en-US" sz="2800" dirty="0" smtClean="0"/>
              <a:t>Joseph’s first impression in the Scriptures is </a:t>
            </a:r>
            <a:r>
              <a:rPr lang="en-US" sz="2800" dirty="0" smtClean="0"/>
              <a:t>unflattering -- </a:t>
            </a:r>
            <a:r>
              <a:rPr lang="en-US" sz="2800" dirty="0" smtClean="0"/>
              <a:t>he was a tattletale. He reported on his brothers to their father. </a:t>
            </a:r>
            <a:endParaRPr lang="en-US" sz="2800" dirty="0" smtClean="0"/>
          </a:p>
          <a:p>
            <a:pPr algn="ctr"/>
            <a:r>
              <a:rPr lang="en-US" sz="2800" dirty="0" smtClean="0"/>
              <a:t>However</a:t>
            </a:r>
            <a:r>
              <a:rPr lang="en-US" sz="2800" dirty="0" smtClean="0"/>
              <a:t>, it was his status as the favored son that fueled their hatred and inability to speak a “kind” word to him. </a:t>
            </a:r>
            <a:r>
              <a:rPr lang="en-US" sz="2400" dirty="0" smtClean="0">
                <a:solidFill>
                  <a:srgbClr val="C00000"/>
                </a:solidFill>
              </a:rPr>
              <a:t>SG</a:t>
            </a:r>
            <a:endParaRPr lang="en-US" sz="2800" dirty="0" smtClean="0">
              <a:solidFill>
                <a:srgbClr val="C00000"/>
              </a:solidFill>
            </a:endParaRPr>
          </a:p>
          <a:p>
            <a:endParaRPr lang="en-US" sz="2800" dirty="0" smtClean="0"/>
          </a:p>
          <a:p>
            <a:r>
              <a:rPr lang="en-US" sz="2800" u="sng" dirty="0" smtClean="0"/>
              <a:t>Gen. 37:4</a:t>
            </a:r>
            <a:r>
              <a:rPr lang="en-US" sz="2800" dirty="0" smtClean="0"/>
              <a:t> When his brothers saw that their father loved him more than any of them, they hated him and could not speak a kind word to him. </a:t>
            </a:r>
          </a:p>
          <a:p>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checkerboard(across)">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checkerboard(across)">
                                      <p:cBhvr>
                                        <p:cTn id="1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369332"/>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p:txBody>
      </p:sp>
      <p:sp>
        <p:nvSpPr>
          <p:cNvPr id="6" name="TextBox 5"/>
          <p:cNvSpPr txBox="1"/>
          <p:nvPr/>
        </p:nvSpPr>
        <p:spPr>
          <a:xfrm>
            <a:off x="304800" y="533400"/>
            <a:ext cx="8458200" cy="954107"/>
          </a:xfrm>
          <a:prstGeom prst="rect">
            <a:avLst/>
          </a:prstGeom>
          <a:noFill/>
        </p:spPr>
        <p:txBody>
          <a:bodyPr wrap="square" rtlCol="0">
            <a:spAutoFit/>
          </a:bodyPr>
          <a:lstStyle/>
          <a:p>
            <a:pPr algn="ctr"/>
            <a:r>
              <a:rPr lang="en-US" sz="2800" b="1" dirty="0" smtClean="0">
                <a:solidFill>
                  <a:srgbClr val="C00000"/>
                </a:solidFill>
              </a:rPr>
              <a:t>Only in My Dreams 37:2-14</a:t>
            </a:r>
          </a:p>
          <a:p>
            <a:pPr algn="ctr"/>
            <a:endParaRPr lang="en-US" sz="2800" dirty="0"/>
          </a:p>
        </p:txBody>
      </p:sp>
      <p:sp>
        <p:nvSpPr>
          <p:cNvPr id="7" name="Slide Number Placeholder 6"/>
          <p:cNvSpPr>
            <a:spLocks noGrp="1"/>
          </p:cNvSpPr>
          <p:nvPr>
            <p:ph type="sldNum" sz="quarter" idx="12"/>
          </p:nvPr>
        </p:nvSpPr>
        <p:spPr/>
        <p:txBody>
          <a:bodyPr/>
          <a:lstStyle/>
          <a:p>
            <a:fld id="{FAE788B5-6A33-4E61-8D15-3752F68C37EB}" type="slidenum">
              <a:rPr lang="en-US" smtClean="0"/>
              <a:pPr/>
              <a:t>5</a:t>
            </a:fld>
            <a:endParaRPr lang="en-US"/>
          </a:p>
        </p:txBody>
      </p:sp>
      <p:sp>
        <p:nvSpPr>
          <p:cNvPr id="9" name="TextBox 8"/>
          <p:cNvSpPr txBox="1"/>
          <p:nvPr/>
        </p:nvSpPr>
        <p:spPr>
          <a:xfrm>
            <a:off x="381000" y="914400"/>
            <a:ext cx="6705600" cy="6124754"/>
          </a:xfrm>
          <a:prstGeom prst="rect">
            <a:avLst/>
          </a:prstGeom>
          <a:noFill/>
        </p:spPr>
        <p:txBody>
          <a:bodyPr wrap="square" rtlCol="0">
            <a:spAutoFit/>
          </a:bodyPr>
          <a:lstStyle/>
          <a:p>
            <a:pPr algn="ctr"/>
            <a:r>
              <a:rPr lang="en-US" sz="2800" dirty="0" smtClean="0"/>
              <a:t>Joseph further strained his relations with his brothers when he chose to disclose to them his dreams. </a:t>
            </a:r>
            <a:r>
              <a:rPr lang="en-US" sz="2400" dirty="0" smtClean="0">
                <a:solidFill>
                  <a:srgbClr val="C00000"/>
                </a:solidFill>
              </a:rPr>
              <a:t>SG</a:t>
            </a:r>
            <a:endParaRPr lang="en-US" sz="2800" dirty="0" smtClean="0">
              <a:solidFill>
                <a:srgbClr val="C00000"/>
              </a:solidFill>
            </a:endParaRPr>
          </a:p>
          <a:p>
            <a:r>
              <a:rPr lang="en-US" sz="2800" u="sng" dirty="0" smtClean="0"/>
              <a:t>Gen. 37:5</a:t>
            </a:r>
            <a:r>
              <a:rPr lang="en-US" sz="2800" dirty="0" smtClean="0"/>
              <a:t> Joseph had a dream, and when he told it to his brothers, they hated him all the more. </a:t>
            </a:r>
          </a:p>
          <a:p>
            <a:r>
              <a:rPr lang="en-US" sz="2800" u="sng" dirty="0" smtClean="0"/>
              <a:t>Gen. 37:7</a:t>
            </a:r>
            <a:r>
              <a:rPr lang="en-US" sz="2800" dirty="0" smtClean="0"/>
              <a:t> We were binding sheaves of grain out in the field when suddenly my sheaf rose and stood upright, while your sheaves gathered around mine and bowed down to it.” </a:t>
            </a:r>
            <a:endParaRPr lang="en-US" sz="2800" dirty="0" smtClean="0"/>
          </a:p>
          <a:p>
            <a:pPr algn="ctr"/>
            <a:r>
              <a:rPr lang="en-US" sz="2800" dirty="0" smtClean="0">
                <a:solidFill>
                  <a:srgbClr val="C00000"/>
                </a:solidFill>
              </a:rPr>
              <a:t>How important are dreams to you?</a:t>
            </a:r>
            <a:endParaRPr lang="en-US" sz="2800" dirty="0" smtClean="0">
              <a:solidFill>
                <a:srgbClr val="C00000"/>
              </a:solidFill>
            </a:endParaRPr>
          </a:p>
          <a:p>
            <a:endParaRPr lang="en-US" sz="2800" dirty="0">
              <a:solidFill>
                <a:srgbClr val="C00000"/>
              </a:solidFill>
            </a:endParaRPr>
          </a:p>
        </p:txBody>
      </p:sp>
      <p:pic>
        <p:nvPicPr>
          <p:cNvPr id="10" name="Picture 9" descr="Joseph 11.jpg"/>
          <p:cNvPicPr>
            <a:picLocks noChangeAspect="1"/>
          </p:cNvPicPr>
          <p:nvPr/>
        </p:nvPicPr>
        <p:blipFill>
          <a:blip r:embed="rId2" cstate="print"/>
          <a:srcRect l="50000" t="2978" r="3358" b="2978"/>
          <a:stretch>
            <a:fillRect/>
          </a:stretch>
        </p:blipFill>
        <p:spPr>
          <a:xfrm>
            <a:off x="7315200" y="1143000"/>
            <a:ext cx="14478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heckerboard(across)">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7" name="TextBox 6"/>
          <p:cNvSpPr txBox="1"/>
          <p:nvPr/>
        </p:nvSpPr>
        <p:spPr>
          <a:xfrm>
            <a:off x="304800" y="533400"/>
            <a:ext cx="8458200" cy="523220"/>
          </a:xfrm>
          <a:prstGeom prst="rect">
            <a:avLst/>
          </a:prstGeom>
          <a:noFill/>
        </p:spPr>
        <p:txBody>
          <a:bodyPr wrap="square" rtlCol="0">
            <a:spAutoFit/>
          </a:bodyPr>
          <a:lstStyle/>
          <a:p>
            <a:pPr algn="ctr"/>
            <a:r>
              <a:rPr lang="en-US" sz="2800" b="1" dirty="0" smtClean="0">
                <a:solidFill>
                  <a:srgbClr val="C00000"/>
                </a:solidFill>
              </a:rPr>
              <a:t>Only in My Dreams 37:2-14</a:t>
            </a:r>
            <a:endParaRPr lang="en-US" sz="2800" b="1" dirty="0">
              <a:solidFill>
                <a:srgbClr val="C00000"/>
              </a:solidFill>
            </a:endParaRPr>
          </a:p>
        </p:txBody>
      </p:sp>
      <p:sp>
        <p:nvSpPr>
          <p:cNvPr id="9" name="Slide Number Placeholder 8"/>
          <p:cNvSpPr>
            <a:spLocks noGrp="1"/>
          </p:cNvSpPr>
          <p:nvPr>
            <p:ph type="sldNum" sz="quarter" idx="12"/>
          </p:nvPr>
        </p:nvSpPr>
        <p:spPr/>
        <p:txBody>
          <a:bodyPr/>
          <a:lstStyle/>
          <a:p>
            <a:fld id="{FAE788B5-6A33-4E61-8D15-3752F68C37EB}" type="slidenum">
              <a:rPr lang="en-US" smtClean="0"/>
              <a:pPr/>
              <a:t>6</a:t>
            </a:fld>
            <a:endParaRPr lang="en-US"/>
          </a:p>
        </p:txBody>
      </p:sp>
      <p:pic>
        <p:nvPicPr>
          <p:cNvPr id="8" name="Picture 7" descr="2 Joseph 8.gif"/>
          <p:cNvPicPr>
            <a:picLocks noChangeAspect="1"/>
          </p:cNvPicPr>
          <p:nvPr/>
        </p:nvPicPr>
        <p:blipFill>
          <a:blip r:embed="rId2" cstate="print"/>
          <a:srcRect l="24138" t="8667" r="24138" b="4667"/>
          <a:stretch>
            <a:fillRect/>
          </a:stretch>
        </p:blipFill>
        <p:spPr>
          <a:xfrm>
            <a:off x="228600" y="1295400"/>
            <a:ext cx="1600200" cy="4953000"/>
          </a:xfrm>
          <a:prstGeom prst="rect">
            <a:avLst/>
          </a:prstGeom>
        </p:spPr>
      </p:pic>
      <p:sp>
        <p:nvSpPr>
          <p:cNvPr id="12" name="TextBox 11"/>
          <p:cNvSpPr txBox="1"/>
          <p:nvPr/>
        </p:nvSpPr>
        <p:spPr>
          <a:xfrm>
            <a:off x="1905000" y="914400"/>
            <a:ext cx="7010400" cy="5262979"/>
          </a:xfrm>
          <a:prstGeom prst="rect">
            <a:avLst/>
          </a:prstGeom>
          <a:noFill/>
        </p:spPr>
        <p:txBody>
          <a:bodyPr wrap="square" rtlCol="0">
            <a:spAutoFit/>
          </a:bodyPr>
          <a:lstStyle/>
          <a:p>
            <a:pPr algn="ctr"/>
            <a:r>
              <a:rPr lang="en-US" sz="2800" dirty="0" smtClean="0"/>
              <a:t>Jacob definitely assigned Joseph the responsibility of reporting on his brothers. His future was about to change in ways he probably never anticipated. </a:t>
            </a:r>
            <a:r>
              <a:rPr lang="en-US" sz="2400" dirty="0" smtClean="0">
                <a:solidFill>
                  <a:srgbClr val="C00000"/>
                </a:solidFill>
              </a:rPr>
              <a:t>SG</a:t>
            </a:r>
            <a:endParaRPr lang="en-US" sz="2800" dirty="0" smtClean="0">
              <a:solidFill>
                <a:srgbClr val="C00000"/>
              </a:solidFill>
            </a:endParaRPr>
          </a:p>
          <a:p>
            <a:endParaRPr lang="en-US" sz="2800" dirty="0" smtClean="0"/>
          </a:p>
          <a:p>
            <a:r>
              <a:rPr lang="en-US" sz="2800" u="sng" dirty="0" smtClean="0"/>
              <a:t>Gen. 37:14</a:t>
            </a:r>
            <a:r>
              <a:rPr lang="en-US" sz="2800" dirty="0" smtClean="0"/>
              <a:t> So he said to him,  “Go and see if all is well with your brothers and with the flocks, and bring word back to me.” Then he sent him off from the Valley of Hebron.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8" name="TextBox 7"/>
          <p:cNvSpPr txBox="1"/>
          <p:nvPr/>
        </p:nvSpPr>
        <p:spPr>
          <a:xfrm>
            <a:off x="228600" y="533400"/>
            <a:ext cx="8763000" cy="523220"/>
          </a:xfrm>
          <a:prstGeom prst="rect">
            <a:avLst/>
          </a:prstGeom>
          <a:noFill/>
        </p:spPr>
        <p:txBody>
          <a:bodyPr wrap="square" rtlCol="0">
            <a:spAutoFit/>
          </a:bodyPr>
          <a:lstStyle/>
          <a:p>
            <a:pPr algn="ctr"/>
            <a:r>
              <a:rPr lang="en-US" sz="2800" b="1" dirty="0" smtClean="0">
                <a:solidFill>
                  <a:srgbClr val="C00000"/>
                </a:solidFill>
              </a:rPr>
              <a:t>Keep the Dream(</a:t>
            </a:r>
            <a:r>
              <a:rPr lang="en-US" sz="2800" b="1" dirty="0" err="1" smtClean="0">
                <a:solidFill>
                  <a:srgbClr val="C00000"/>
                </a:solidFill>
              </a:rPr>
              <a:t>er</a:t>
            </a:r>
            <a:r>
              <a:rPr lang="en-US" sz="2800" b="1" dirty="0" smtClean="0">
                <a:solidFill>
                  <a:srgbClr val="C00000"/>
                </a:solidFill>
              </a:rPr>
              <a:t>) Alive 37:18-28</a:t>
            </a:r>
            <a:endParaRPr lang="en-US" sz="2800" b="1" dirty="0">
              <a:solidFill>
                <a:srgbClr val="C00000"/>
              </a:solidFill>
            </a:endParaRPr>
          </a:p>
        </p:txBody>
      </p:sp>
      <p:sp>
        <p:nvSpPr>
          <p:cNvPr id="7" name="Slide Number Placeholder 6"/>
          <p:cNvSpPr>
            <a:spLocks noGrp="1"/>
          </p:cNvSpPr>
          <p:nvPr>
            <p:ph type="sldNum" sz="quarter" idx="12"/>
          </p:nvPr>
        </p:nvSpPr>
        <p:spPr/>
        <p:txBody>
          <a:bodyPr/>
          <a:lstStyle/>
          <a:p>
            <a:fld id="{FAE788B5-6A33-4E61-8D15-3752F68C37EB}" type="slidenum">
              <a:rPr lang="en-US" smtClean="0"/>
              <a:pPr/>
              <a:t>7</a:t>
            </a:fld>
            <a:endParaRPr lang="en-US"/>
          </a:p>
        </p:txBody>
      </p:sp>
      <p:pic>
        <p:nvPicPr>
          <p:cNvPr id="6" name="Picture 5" descr="2 Joseph 7.gif"/>
          <p:cNvPicPr>
            <a:picLocks noChangeAspect="1"/>
          </p:cNvPicPr>
          <p:nvPr/>
        </p:nvPicPr>
        <p:blipFill>
          <a:blip r:embed="rId2" cstate="print"/>
          <a:srcRect l="11333" t="3629" r="43333" b="3629"/>
          <a:stretch>
            <a:fillRect/>
          </a:stretch>
        </p:blipFill>
        <p:spPr>
          <a:xfrm>
            <a:off x="7620000" y="1143000"/>
            <a:ext cx="1371600" cy="5029200"/>
          </a:xfrm>
          <a:prstGeom prst="rect">
            <a:avLst/>
          </a:prstGeom>
        </p:spPr>
      </p:pic>
      <p:sp>
        <p:nvSpPr>
          <p:cNvPr id="9" name="TextBox 8"/>
          <p:cNvSpPr txBox="1"/>
          <p:nvPr/>
        </p:nvSpPr>
        <p:spPr>
          <a:xfrm>
            <a:off x="381000" y="1143000"/>
            <a:ext cx="7162800" cy="5693866"/>
          </a:xfrm>
          <a:prstGeom prst="rect">
            <a:avLst/>
          </a:prstGeom>
          <a:noFill/>
        </p:spPr>
        <p:txBody>
          <a:bodyPr wrap="square" rtlCol="0">
            <a:spAutoFit/>
          </a:bodyPr>
          <a:lstStyle/>
          <a:p>
            <a:pPr algn="ctr"/>
            <a:r>
              <a:rPr lang="en-US" sz="2800" dirty="0" smtClean="0"/>
              <a:t>What do you do when your arch nemesis, the one you hate with deep abiding passion, appears unannounced to examine you so he can report back to your authorities? Throw him in a cistern, of course! </a:t>
            </a:r>
            <a:r>
              <a:rPr lang="en-US" sz="2400" dirty="0" smtClean="0">
                <a:solidFill>
                  <a:srgbClr val="C00000"/>
                </a:solidFill>
              </a:rPr>
              <a:t>SG</a:t>
            </a:r>
            <a:endParaRPr lang="en-US" sz="2800" dirty="0" smtClean="0">
              <a:solidFill>
                <a:srgbClr val="C00000"/>
              </a:solidFill>
            </a:endParaRPr>
          </a:p>
          <a:p>
            <a:endParaRPr lang="en-US" sz="2800" dirty="0" smtClean="0"/>
          </a:p>
          <a:p>
            <a:r>
              <a:rPr lang="en-US" sz="2800" u="sng" dirty="0" smtClean="0"/>
              <a:t>Gen. 37:20</a:t>
            </a:r>
            <a:r>
              <a:rPr lang="en-US" sz="2800" dirty="0" smtClean="0"/>
              <a:t>  “Come now, let’s kill him and throw him into one of these cisterns and say that a ferocious animal devoured him. Then we’ll see what comes of his dreams.”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7" name="TextBox 6"/>
          <p:cNvSpPr txBox="1"/>
          <p:nvPr/>
        </p:nvSpPr>
        <p:spPr>
          <a:xfrm>
            <a:off x="457200" y="533400"/>
            <a:ext cx="8305800" cy="523220"/>
          </a:xfrm>
          <a:prstGeom prst="rect">
            <a:avLst/>
          </a:prstGeom>
          <a:noFill/>
        </p:spPr>
        <p:txBody>
          <a:bodyPr wrap="square" rtlCol="0">
            <a:spAutoFit/>
          </a:bodyPr>
          <a:lstStyle/>
          <a:p>
            <a:pPr algn="ctr"/>
            <a:r>
              <a:rPr lang="en-US" sz="2800" b="1" dirty="0" smtClean="0">
                <a:solidFill>
                  <a:srgbClr val="C00000"/>
                </a:solidFill>
              </a:rPr>
              <a:t>Keep the Dream(</a:t>
            </a:r>
            <a:r>
              <a:rPr lang="en-US" sz="2800" b="1" dirty="0" err="1" smtClean="0">
                <a:solidFill>
                  <a:srgbClr val="C00000"/>
                </a:solidFill>
              </a:rPr>
              <a:t>er</a:t>
            </a:r>
            <a:r>
              <a:rPr lang="en-US" sz="2800" b="1" dirty="0" smtClean="0">
                <a:solidFill>
                  <a:srgbClr val="C00000"/>
                </a:solidFill>
              </a:rPr>
              <a:t>) Alive 37:18-28</a:t>
            </a:r>
            <a:endParaRPr lang="en-US" sz="2800" b="1" dirty="0">
              <a:solidFill>
                <a:srgbClr val="C00000"/>
              </a:solidFill>
            </a:endParaRPr>
          </a:p>
        </p:txBody>
      </p:sp>
      <p:sp>
        <p:nvSpPr>
          <p:cNvPr id="8" name="Slide Number Placeholder 7"/>
          <p:cNvSpPr>
            <a:spLocks noGrp="1"/>
          </p:cNvSpPr>
          <p:nvPr>
            <p:ph type="sldNum" sz="quarter" idx="12"/>
          </p:nvPr>
        </p:nvSpPr>
        <p:spPr/>
        <p:txBody>
          <a:bodyPr/>
          <a:lstStyle/>
          <a:p>
            <a:fld id="{FAE788B5-6A33-4E61-8D15-3752F68C37EB}" type="slidenum">
              <a:rPr lang="en-US" smtClean="0"/>
              <a:pPr/>
              <a:t>8</a:t>
            </a:fld>
            <a:endParaRPr lang="en-US"/>
          </a:p>
        </p:txBody>
      </p:sp>
      <p:pic>
        <p:nvPicPr>
          <p:cNvPr id="11" name="Picture 10" descr="2 Joseph 7.gif"/>
          <p:cNvPicPr>
            <a:picLocks noChangeAspect="1"/>
          </p:cNvPicPr>
          <p:nvPr/>
        </p:nvPicPr>
        <p:blipFill>
          <a:blip r:embed="rId2" cstate="print"/>
          <a:srcRect l="11333" t="3629" r="43333" b="3629"/>
          <a:stretch>
            <a:fillRect/>
          </a:stretch>
        </p:blipFill>
        <p:spPr>
          <a:xfrm>
            <a:off x="7620000" y="1143000"/>
            <a:ext cx="1371600" cy="5029200"/>
          </a:xfrm>
          <a:prstGeom prst="rect">
            <a:avLst/>
          </a:prstGeom>
        </p:spPr>
      </p:pic>
      <p:sp>
        <p:nvSpPr>
          <p:cNvPr id="12" name="TextBox 11"/>
          <p:cNvSpPr txBox="1"/>
          <p:nvPr/>
        </p:nvSpPr>
        <p:spPr>
          <a:xfrm>
            <a:off x="457200" y="1066800"/>
            <a:ext cx="7086600" cy="5693866"/>
          </a:xfrm>
          <a:prstGeom prst="rect">
            <a:avLst/>
          </a:prstGeom>
          <a:noFill/>
        </p:spPr>
        <p:txBody>
          <a:bodyPr wrap="square" rtlCol="0">
            <a:spAutoFit/>
          </a:bodyPr>
          <a:lstStyle/>
          <a:p>
            <a:pPr algn="ctr"/>
            <a:r>
              <a:rPr lang="en-US" sz="2800" dirty="0" smtClean="0"/>
              <a:t>They substituted greed for murder. Judah suggested they sell Joseph to the traders and the caravan for twenty shekels of silver. </a:t>
            </a:r>
            <a:r>
              <a:rPr lang="en-US" sz="2400" dirty="0" smtClean="0">
                <a:solidFill>
                  <a:srgbClr val="C00000"/>
                </a:solidFill>
              </a:rPr>
              <a:t>SG</a:t>
            </a:r>
            <a:endParaRPr lang="en-US" sz="2800" dirty="0" smtClean="0">
              <a:solidFill>
                <a:srgbClr val="C00000"/>
              </a:solidFill>
            </a:endParaRPr>
          </a:p>
          <a:p>
            <a:endParaRPr lang="en-US" sz="2800" dirty="0" smtClean="0"/>
          </a:p>
          <a:p>
            <a:r>
              <a:rPr lang="en-US" sz="2800" u="sng" dirty="0" smtClean="0"/>
              <a:t>Gen. 37:28</a:t>
            </a:r>
            <a:r>
              <a:rPr lang="en-US" sz="2800" dirty="0" smtClean="0"/>
              <a:t> So when the </a:t>
            </a:r>
            <a:r>
              <a:rPr lang="en-US" sz="2800" dirty="0" err="1" smtClean="0"/>
              <a:t>Midianite</a:t>
            </a:r>
            <a:r>
              <a:rPr lang="en-US" sz="2800" dirty="0" smtClean="0"/>
              <a:t> merchants came by, his brothers pulled Joseph up out of the cistern and sold him for twenty shekels of silver to the </a:t>
            </a:r>
            <a:r>
              <a:rPr lang="en-US" sz="2800" dirty="0" err="1" smtClean="0"/>
              <a:t>Ishmaelites</a:t>
            </a:r>
            <a:r>
              <a:rPr lang="en-US" sz="2800" dirty="0" smtClean="0"/>
              <a:t>, who took him to Egypt.</a:t>
            </a:r>
          </a:p>
          <a:p>
            <a:r>
              <a:rPr lang="en-US" sz="2800" dirty="0" smtClean="0"/>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3 – Guidance Series</a:t>
            </a:r>
          </a:p>
          <a:p>
            <a:pPr algn="ctr"/>
            <a:endParaRPr lang="en-US" dirty="0"/>
          </a:p>
        </p:txBody>
      </p:sp>
      <p:sp>
        <p:nvSpPr>
          <p:cNvPr id="6" name="TextBox 5"/>
          <p:cNvSpPr txBox="1"/>
          <p:nvPr/>
        </p:nvSpPr>
        <p:spPr>
          <a:xfrm>
            <a:off x="152400" y="1371600"/>
            <a:ext cx="8763000" cy="2246769"/>
          </a:xfrm>
          <a:prstGeom prst="rect">
            <a:avLst/>
          </a:prstGeom>
          <a:noFill/>
        </p:spPr>
        <p:txBody>
          <a:bodyPr wrap="square" rtlCol="0">
            <a:spAutoFit/>
          </a:bodyPr>
          <a:lstStyle/>
          <a:p>
            <a:endParaRPr lang="en-US" sz="2800" dirty="0" smtClean="0">
              <a:solidFill>
                <a:srgbClr val="C00000"/>
              </a:solidFill>
            </a:endParaRPr>
          </a:p>
          <a:p>
            <a:pPr algn="ctr"/>
            <a:endParaRPr lang="en-US" sz="2800" b="1" dirty="0" smtClean="0">
              <a:solidFill>
                <a:srgbClr val="C00000"/>
              </a:solidFill>
            </a:endParaRPr>
          </a:p>
          <a:p>
            <a:r>
              <a:rPr lang="en-US" sz="2800" dirty="0" smtClean="0"/>
              <a:t> </a:t>
            </a:r>
          </a:p>
          <a:p>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FAE788B5-6A33-4E61-8D15-3752F68C37EB}" type="slidenum">
              <a:rPr lang="en-US" smtClean="0"/>
              <a:pPr/>
              <a:t>9</a:t>
            </a:fld>
            <a:endParaRPr lang="en-US"/>
          </a:p>
        </p:txBody>
      </p:sp>
      <p:sp>
        <p:nvSpPr>
          <p:cNvPr id="9" name="TextBox 8"/>
          <p:cNvSpPr txBox="1"/>
          <p:nvPr/>
        </p:nvSpPr>
        <p:spPr>
          <a:xfrm>
            <a:off x="914400" y="457200"/>
            <a:ext cx="7086600" cy="954107"/>
          </a:xfrm>
          <a:prstGeom prst="rect">
            <a:avLst/>
          </a:prstGeom>
          <a:noFill/>
        </p:spPr>
        <p:txBody>
          <a:bodyPr wrap="square" rtlCol="0">
            <a:spAutoFit/>
          </a:bodyPr>
          <a:lstStyle/>
          <a:p>
            <a:pPr algn="ctr"/>
            <a:r>
              <a:rPr lang="en-US" sz="2800" b="1" dirty="0" smtClean="0">
                <a:solidFill>
                  <a:srgbClr val="C00000"/>
                </a:solidFill>
              </a:rPr>
              <a:t>Beautiful Dreamer 39:1-12</a:t>
            </a:r>
          </a:p>
          <a:p>
            <a:endParaRPr lang="en-US" sz="2800" dirty="0"/>
          </a:p>
        </p:txBody>
      </p:sp>
      <p:pic>
        <p:nvPicPr>
          <p:cNvPr id="11" name="Picture 10" descr="2 Joseph 3.gif"/>
          <p:cNvPicPr>
            <a:picLocks noChangeAspect="1"/>
          </p:cNvPicPr>
          <p:nvPr/>
        </p:nvPicPr>
        <p:blipFill>
          <a:blip r:embed="rId2" cstate="print"/>
          <a:srcRect l="42593" r="29629" b="15333"/>
          <a:stretch>
            <a:fillRect/>
          </a:stretch>
        </p:blipFill>
        <p:spPr>
          <a:xfrm flipH="1">
            <a:off x="152400" y="990600"/>
            <a:ext cx="1143000" cy="5143500"/>
          </a:xfrm>
          <a:prstGeom prst="rect">
            <a:avLst/>
          </a:prstGeom>
        </p:spPr>
      </p:pic>
      <p:sp>
        <p:nvSpPr>
          <p:cNvPr id="12" name="TextBox 11"/>
          <p:cNvSpPr txBox="1"/>
          <p:nvPr/>
        </p:nvSpPr>
        <p:spPr>
          <a:xfrm>
            <a:off x="1371600" y="838200"/>
            <a:ext cx="7543800" cy="6555641"/>
          </a:xfrm>
          <a:prstGeom prst="rect">
            <a:avLst/>
          </a:prstGeom>
          <a:noFill/>
        </p:spPr>
        <p:txBody>
          <a:bodyPr wrap="square" rtlCol="0">
            <a:spAutoFit/>
          </a:bodyPr>
          <a:lstStyle/>
          <a:p>
            <a:pPr algn="ctr"/>
            <a:r>
              <a:rPr lang="en-US" sz="2800" dirty="0" smtClean="0"/>
              <a:t>Bought by </a:t>
            </a:r>
            <a:r>
              <a:rPr lang="en-US" sz="2800" dirty="0" err="1" smtClean="0"/>
              <a:t>Potiphar</a:t>
            </a:r>
            <a:r>
              <a:rPr lang="en-US" sz="2800" dirty="0" smtClean="0"/>
              <a:t>, of </a:t>
            </a:r>
            <a:r>
              <a:rPr lang="en-US" sz="2800" dirty="0" smtClean="0"/>
              <a:t>Pharaoh’s </a:t>
            </a:r>
            <a:r>
              <a:rPr lang="en-US" sz="2800" dirty="0" smtClean="0"/>
              <a:t>officials and captain of the guard, Joseph began as a house-servant, not a field hand</a:t>
            </a:r>
            <a:r>
              <a:rPr lang="en-US" sz="2800" dirty="0" smtClean="0"/>
              <a:t>.</a:t>
            </a:r>
            <a:endParaRPr lang="en-US" sz="2800" dirty="0" smtClean="0"/>
          </a:p>
          <a:p>
            <a:pPr algn="ctr"/>
            <a:endParaRPr lang="en-US" sz="2800" dirty="0" smtClean="0"/>
          </a:p>
          <a:p>
            <a:pPr algn="ctr"/>
            <a:r>
              <a:rPr lang="en-US" sz="2800" dirty="0" smtClean="0"/>
              <a:t> </a:t>
            </a:r>
            <a:r>
              <a:rPr lang="en-US" sz="2800" dirty="0" smtClean="0"/>
              <a:t>Joseph received a promotion to </a:t>
            </a:r>
            <a:r>
              <a:rPr lang="en-US" sz="2800" dirty="0" err="1" smtClean="0"/>
              <a:t>Potiphar’s</a:t>
            </a:r>
            <a:r>
              <a:rPr lang="en-US" sz="2800" dirty="0" smtClean="0"/>
              <a:t> attendant, a term used exclusively for a personal assistant, not one performing menial tasks. </a:t>
            </a:r>
            <a:r>
              <a:rPr lang="en-US" sz="2400" dirty="0" smtClean="0">
                <a:solidFill>
                  <a:srgbClr val="C00000"/>
                </a:solidFill>
              </a:rPr>
              <a:t>SG</a:t>
            </a:r>
            <a:endParaRPr lang="en-US" sz="2800" dirty="0" smtClean="0"/>
          </a:p>
          <a:p>
            <a:r>
              <a:rPr lang="en-US" sz="2800" u="sng" dirty="0" smtClean="0"/>
              <a:t>Gen. 39:6</a:t>
            </a:r>
            <a:r>
              <a:rPr lang="en-US" sz="2800" dirty="0" smtClean="0"/>
              <a:t> So he left in Joseph’s care everything he had; with Joseph in charge, he did not concern himself with anything except the food he ate. Now Joseph was well-built and handsome… </a:t>
            </a:r>
          </a:p>
          <a:p>
            <a:endParaRPr lang="en-US" sz="2800" dirty="0" smtClean="0"/>
          </a:p>
          <a:p>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1544</TotalTime>
  <Words>1233</Words>
  <Application>Microsoft Office PowerPoint</Application>
  <PresentationFormat>On-screen Show (4:3)</PresentationFormat>
  <Paragraphs>139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Cannata</dc:creator>
  <cp:lastModifiedBy>Don Cannata</cp:lastModifiedBy>
  <cp:revision>222</cp:revision>
  <dcterms:created xsi:type="dcterms:W3CDTF">2012-02-17T17:17:34Z</dcterms:created>
  <dcterms:modified xsi:type="dcterms:W3CDTF">2013-04-30T17:24:34Z</dcterms:modified>
</cp:coreProperties>
</file>