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58" r:id="rId4"/>
    <p:sldId id="260" r:id="rId5"/>
    <p:sldId id="263" r:id="rId6"/>
    <p:sldId id="262" r:id="rId7"/>
    <p:sldId id="261"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F7FF"/>
    <a:srgbClr val="AEF8FF"/>
    <a:srgbClr val="9EF2E2"/>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1" y="-62"/>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4BE1A-426B-41F2-9D40-B344907F8970}" type="datetimeFigureOut">
              <a:rPr lang="en-US" smtClean="0"/>
              <a:pPr/>
              <a:t>3/15/2013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FBD3F-DD97-4D10-BF38-212C0F9896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17C58E3-3EFF-4340-9028-B063DA2462DD}" type="datetime1">
              <a:rPr lang="en-US" smtClean="0"/>
              <a:pPr/>
              <a:t>3/15/2013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A9D2034-141E-42A2-84C2-F40280DA22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35BC6-2E4A-4EC1-AB13-FC32AEFE0517}" type="datetime1">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4F5284-ED26-412E-A406-44A0C92C7A0C}" type="datetime1">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BB95C2A-42ED-40D3-BD81-FFA1B4A851CF}" type="datetime1">
              <a:rPr lang="en-US" smtClean="0"/>
              <a:pPr/>
              <a:t>3/15/2013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A9D2034-141E-42A2-84C2-F40280DA22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E2CFC3C-6AF7-41F3-BFEE-421FAFF98A83}" type="datetime1">
              <a:rPr lang="en-US" smtClean="0"/>
              <a:pPr/>
              <a:t>3/15/2013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A9D2034-141E-42A2-84C2-F40280DA22E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1DF7558-FBB1-479D-875A-E45F140035C6}" type="datetime1">
              <a:rPr lang="en-US" smtClean="0"/>
              <a:pPr/>
              <a:t>3/15/2013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30D4EE6-1831-4E94-ADEE-1F71DB7E1A74}" type="datetime1">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A9D2034-141E-42A2-84C2-F40280DA22E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3FCA8C-00E2-4149-8EC1-EF2007F7777F}" type="datetime1">
              <a:rPr lang="en-US" smtClean="0"/>
              <a:pPr/>
              <a:t>3/15/2013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522B27-2193-4D78-9F31-5A31AED1B8DF}" type="datetime1">
              <a:rPr lang="en-US" smtClean="0"/>
              <a:pPr/>
              <a:t>3/15/2013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61327D-F57B-40BE-AF17-9062FAD04237}" type="datetime1">
              <a:rPr lang="en-US" smtClean="0"/>
              <a:pPr/>
              <a:t>3/15/2013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D2034-141E-42A2-84C2-F40280DA22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505B15B-8044-475E-B3A7-DBC212C254B7}" type="datetime1">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9D2034-141E-42A2-84C2-F40280DA22E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24000"/>
          </a:srgbClr>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3BB7ED7-7805-4541-AB1D-C9E58728A98B}" type="datetime1">
              <a:rPr lang="en-US" smtClean="0"/>
              <a:pPr/>
              <a:t>3/15/2013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9D2034-141E-42A2-84C2-F40280DA22E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6096000" cy="6494085"/>
          </a:xfrm>
          <a:prstGeom prst="rect">
            <a:avLst/>
          </a:prstGeom>
          <a:noFill/>
        </p:spPr>
        <p:txBody>
          <a:bodyPr wrap="square" rtlCol="0">
            <a:spAutoFit/>
          </a:bodyPr>
          <a:lstStyle/>
          <a:p>
            <a:pPr algn="ctr"/>
            <a:r>
              <a:rPr lang="en-US" sz="2800" b="1" dirty="0" smtClean="0">
                <a:latin typeface="Verdana" pitchFamily="34" charset="0"/>
                <a:ea typeface="Verdana" pitchFamily="34" charset="0"/>
                <a:cs typeface="Verdana" pitchFamily="34" charset="0"/>
              </a:rPr>
              <a:t>Lesson 10 of 13</a:t>
            </a:r>
          </a:p>
          <a:p>
            <a:pPr algn="ctr"/>
            <a:r>
              <a:rPr lang="en-US" sz="2800" b="1" dirty="0" smtClean="0">
                <a:latin typeface="Verdana" pitchFamily="34" charset="0"/>
                <a:ea typeface="Verdana" pitchFamily="34" charset="0"/>
                <a:cs typeface="Verdana" pitchFamily="34" charset="0"/>
              </a:rPr>
              <a:t>May 5, 2013</a:t>
            </a:r>
          </a:p>
          <a:p>
            <a:pPr algn="ctr"/>
            <a:r>
              <a:rPr lang="en-US" sz="2800" b="1" dirty="0" smtClean="0">
                <a:solidFill>
                  <a:srgbClr val="C00000"/>
                </a:solidFill>
                <a:latin typeface="Verdana" pitchFamily="34" charset="0"/>
                <a:ea typeface="Verdana" pitchFamily="34" charset="0"/>
                <a:cs typeface="Verdana" pitchFamily="34" charset="0"/>
              </a:rPr>
              <a:t>“A Desperate Cry”</a:t>
            </a:r>
          </a:p>
          <a:p>
            <a:pPr algn="ctr"/>
            <a:r>
              <a:rPr lang="en-US" sz="2400" b="1" dirty="0" smtClean="0">
                <a:latin typeface="Verdana" pitchFamily="34" charset="0"/>
                <a:ea typeface="Verdana" pitchFamily="34" charset="0"/>
                <a:cs typeface="Verdana" pitchFamily="34" charset="0"/>
              </a:rPr>
              <a:t>Psalm 69</a:t>
            </a:r>
          </a:p>
          <a:p>
            <a:pPr algn="ctr"/>
            <a:r>
              <a:rPr lang="en-US" sz="2400" dirty="0" smtClean="0">
                <a:latin typeface="Verdana" pitchFamily="34" charset="0"/>
                <a:ea typeface="Verdana" pitchFamily="34" charset="0"/>
                <a:cs typeface="Verdana" pitchFamily="34" charset="0"/>
              </a:rPr>
              <a:t>New Testament Quotations: </a:t>
            </a:r>
            <a:endParaRPr lang="en-US" sz="2400" dirty="0" smtClean="0">
              <a:latin typeface="Verdana" pitchFamily="34" charset="0"/>
              <a:ea typeface="Verdana" pitchFamily="34" charset="0"/>
              <a:cs typeface="Verdana" pitchFamily="34" charset="0"/>
            </a:endParaRPr>
          </a:p>
          <a:p>
            <a:pPr algn="ctr"/>
            <a:r>
              <a:rPr lang="en-US" sz="2400" dirty="0" smtClean="0">
                <a:latin typeface="Verdana" pitchFamily="34" charset="0"/>
                <a:ea typeface="Verdana" pitchFamily="34" charset="0"/>
                <a:cs typeface="Verdana" pitchFamily="34" charset="0"/>
              </a:rPr>
              <a:t>John </a:t>
            </a:r>
            <a:r>
              <a:rPr lang="en-US" sz="2400" dirty="0" smtClean="0">
                <a:latin typeface="Verdana" pitchFamily="34" charset="0"/>
                <a:ea typeface="Verdana" pitchFamily="34" charset="0"/>
                <a:cs typeface="Verdana" pitchFamily="34" charset="0"/>
              </a:rPr>
              <a:t>2:17;15:25</a:t>
            </a:r>
            <a:r>
              <a:rPr lang="en-US" sz="2400" dirty="0" smtClean="0">
                <a:latin typeface="Verdana" pitchFamily="34" charset="0"/>
                <a:ea typeface="Verdana" pitchFamily="34" charset="0"/>
                <a:cs typeface="Verdana" pitchFamily="34" charset="0"/>
              </a:rPr>
              <a:t>; Acts </a:t>
            </a:r>
            <a:r>
              <a:rPr lang="en-US" sz="2400" dirty="0" smtClean="0">
                <a:latin typeface="Verdana" pitchFamily="34" charset="0"/>
                <a:ea typeface="Verdana" pitchFamily="34" charset="0"/>
                <a:cs typeface="Verdana" pitchFamily="34" charset="0"/>
              </a:rPr>
              <a:t>1:20</a:t>
            </a:r>
            <a:r>
              <a:rPr lang="en-US" sz="2400" dirty="0" smtClean="0">
                <a:latin typeface="Verdana" pitchFamily="34" charset="0"/>
                <a:ea typeface="Verdana" pitchFamily="34" charset="0"/>
                <a:cs typeface="Verdana" pitchFamily="34" charset="0"/>
              </a:rPr>
              <a:t>;</a:t>
            </a:r>
          </a:p>
          <a:p>
            <a:pPr algn="ctr"/>
            <a:r>
              <a:rPr lang="en-US" sz="2400" dirty="0" smtClean="0">
                <a:latin typeface="Verdana" pitchFamily="34" charset="0"/>
                <a:ea typeface="Verdana" pitchFamily="34" charset="0"/>
                <a:cs typeface="Verdana" pitchFamily="34" charset="0"/>
              </a:rPr>
              <a:t>Rom.11:9-10;15:3</a:t>
            </a:r>
            <a:endParaRPr lang="en-US" sz="2400" dirty="0" smtClean="0">
              <a:latin typeface="Verdana" pitchFamily="34" charset="0"/>
              <a:ea typeface="Verdana" pitchFamily="34" charset="0"/>
              <a:cs typeface="Verdana" pitchFamily="34" charset="0"/>
            </a:endParaRPr>
          </a:p>
          <a:p>
            <a:pPr algn="ctr"/>
            <a:r>
              <a:rPr lang="en-US" sz="2400" u="sng" dirty="0" smtClean="0">
                <a:latin typeface="Verdana" pitchFamily="34" charset="0"/>
                <a:ea typeface="Verdana" pitchFamily="34" charset="0"/>
                <a:cs typeface="Verdana" pitchFamily="34" charset="0"/>
              </a:rPr>
              <a:t>Study Aim</a:t>
            </a:r>
            <a:r>
              <a:rPr lang="en-US" sz="2400" dirty="0" smtClean="0">
                <a:latin typeface="Verdana" pitchFamily="34" charset="0"/>
                <a:ea typeface="Verdana" pitchFamily="34" charset="0"/>
                <a:cs typeface="Verdana" pitchFamily="34" charset="0"/>
              </a:rPr>
              <a:t>: To summarize the psalmist’s prayer of desperation and identify ways it touches my life</a:t>
            </a:r>
          </a:p>
          <a:p>
            <a:pPr algn="ctr"/>
            <a:r>
              <a:rPr lang="en-US" sz="2800" dirty="0" smtClean="0">
                <a:latin typeface="Verdana" pitchFamily="34" charset="0"/>
                <a:ea typeface="Verdana" pitchFamily="34" charset="0"/>
                <a:cs typeface="Verdana" pitchFamily="34" charset="0"/>
              </a:rPr>
              <a:t>  </a:t>
            </a:r>
            <a:r>
              <a:rPr lang="en-US" sz="2400" dirty="0" smtClean="0">
                <a:solidFill>
                  <a:srgbClr val="C00000"/>
                </a:solidFill>
                <a:latin typeface="Verdana" pitchFamily="34" charset="0"/>
                <a:ea typeface="Verdana" pitchFamily="34" charset="0"/>
                <a:cs typeface="Verdana" pitchFamily="34" charset="0"/>
              </a:rPr>
              <a:t>All Scripture quotes are from the NIV version unless otherwise indicated. Most lesson comments are from the Study Guide followed by </a:t>
            </a:r>
            <a:r>
              <a:rPr lang="en-US" sz="2000" dirty="0" smtClean="0">
                <a:solidFill>
                  <a:srgbClr val="C00000"/>
                </a:solidFill>
                <a:latin typeface="Verdana" pitchFamily="34" charset="0"/>
                <a:ea typeface="Verdana" pitchFamily="34" charset="0"/>
                <a:cs typeface="Verdana" pitchFamily="34" charset="0"/>
              </a:rPr>
              <a:t>SG</a:t>
            </a:r>
            <a:r>
              <a:rPr lang="en-US" sz="2000" dirty="0" smtClean="0">
                <a:solidFill>
                  <a:srgbClr val="C00000"/>
                </a:solidFill>
                <a:latin typeface="Verdana" pitchFamily="34" charset="0"/>
                <a:ea typeface="Verdana" pitchFamily="34" charset="0"/>
                <a:cs typeface="Verdana" pitchFamily="34" charset="0"/>
              </a:rPr>
              <a:t>.</a:t>
            </a:r>
          </a:p>
          <a:p>
            <a:pPr algn="ctr"/>
            <a:endParaRPr lang="en-US" sz="2800" dirty="0" smtClean="0">
              <a:solidFill>
                <a:srgbClr val="C00000"/>
              </a:solidFill>
              <a:latin typeface="Verdana" pitchFamily="34" charset="0"/>
              <a:ea typeface="Verdana" pitchFamily="34" charset="0"/>
              <a:cs typeface="Verdana" pitchFamily="34" charset="0"/>
            </a:endParaRPr>
          </a:p>
          <a:p>
            <a:pPr algn="ctr"/>
            <a:r>
              <a:rPr lang="en-US" b="1" dirty="0" smtClean="0">
                <a:latin typeface="Verdana" pitchFamily="34" charset="0"/>
                <a:ea typeface="Verdana" pitchFamily="34" charset="0"/>
                <a:cs typeface="Verdana" pitchFamily="34" charset="0"/>
              </a:rPr>
              <a:t>PowerPoint by Don </a:t>
            </a:r>
            <a:r>
              <a:rPr lang="en-US" b="1" dirty="0" err="1" smtClean="0">
                <a:latin typeface="Verdana" pitchFamily="34" charset="0"/>
                <a:ea typeface="Verdana" pitchFamily="34" charset="0"/>
                <a:cs typeface="Verdana" pitchFamily="34" charset="0"/>
              </a:rPr>
              <a:t>Cannata</a:t>
            </a:r>
            <a:endParaRPr lang="en-US" sz="1200" b="1" dirty="0" smtClean="0">
              <a:latin typeface="Verdana" pitchFamily="34" charset="0"/>
              <a:ea typeface="Verdana" pitchFamily="34" charset="0"/>
              <a:cs typeface="Verdana" pitchFamily="34" charset="0"/>
            </a:endParaRPr>
          </a:p>
          <a:p>
            <a:endParaRPr lang="en-US" dirty="0"/>
          </a:p>
        </p:txBody>
      </p:sp>
      <p:sp>
        <p:nvSpPr>
          <p:cNvPr id="4" name="TextBox 3"/>
          <p:cNvSpPr txBox="1"/>
          <p:nvPr/>
        </p:nvSpPr>
        <p:spPr>
          <a:xfrm>
            <a:off x="6781800" y="4191000"/>
            <a:ext cx="2133600" cy="1200329"/>
          </a:xfrm>
          <a:prstGeom prst="rect">
            <a:avLst/>
          </a:prstGeom>
          <a:noFill/>
        </p:spPr>
        <p:txBody>
          <a:bodyPr wrap="square" rtlCol="0">
            <a:spAutoFit/>
          </a:bodyPr>
          <a:lstStyle/>
          <a:p>
            <a:pPr algn="ctr"/>
            <a:r>
              <a:rPr lang="en-US" dirty="0" err="1" smtClean="0"/>
              <a:t>BaptistWay</a:t>
            </a:r>
            <a:r>
              <a:rPr lang="en-US" dirty="0" smtClean="0"/>
              <a:t> Press, Dallas, Texas</a:t>
            </a:r>
          </a:p>
          <a:p>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1</a:t>
            </a:fld>
            <a:endParaRPr lang="en-US"/>
          </a:p>
        </p:txBody>
      </p:sp>
      <p:pic>
        <p:nvPicPr>
          <p:cNvPr id="6" name="Picture 5"/>
          <p:cNvPicPr>
            <a:picLocks noChangeAspect="1"/>
          </p:cNvPicPr>
          <p:nvPr/>
        </p:nvPicPr>
        <p:blipFill>
          <a:blip r:embed="rId2" cstate="print"/>
          <a:stretch>
            <a:fillRect/>
          </a:stretch>
        </p:blipFill>
        <p:spPr>
          <a:xfrm>
            <a:off x="6477000" y="762000"/>
            <a:ext cx="2456522"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10</a:t>
            </a:fld>
            <a:endParaRPr lang="en-US"/>
          </a:p>
        </p:txBody>
      </p:sp>
      <p:sp>
        <p:nvSpPr>
          <p:cNvPr id="8" name="TextBox 7"/>
          <p:cNvSpPr txBox="1"/>
          <p:nvPr/>
        </p:nvSpPr>
        <p:spPr>
          <a:xfrm>
            <a:off x="228600" y="1371600"/>
            <a:ext cx="7162800" cy="954107"/>
          </a:xfrm>
          <a:prstGeom prst="rect">
            <a:avLst/>
          </a:prstGeom>
          <a:noFill/>
        </p:spPr>
        <p:txBody>
          <a:bodyPr wrap="square" rtlCol="0">
            <a:spAutoFit/>
          </a:bodyPr>
          <a:lstStyle/>
          <a:p>
            <a:r>
              <a:rPr lang="en-US" sz="2800" dirty="0" smtClean="0"/>
              <a:t> </a:t>
            </a:r>
          </a:p>
          <a:p>
            <a:endParaRPr lang="en-US" sz="2800" dirty="0"/>
          </a:p>
        </p:txBody>
      </p:sp>
      <p:sp>
        <p:nvSpPr>
          <p:cNvPr id="6" name="TextBox 5"/>
          <p:cNvSpPr txBox="1"/>
          <p:nvPr/>
        </p:nvSpPr>
        <p:spPr>
          <a:xfrm>
            <a:off x="228600" y="533400"/>
            <a:ext cx="8686800" cy="523220"/>
          </a:xfrm>
          <a:prstGeom prst="rect">
            <a:avLst/>
          </a:prstGeom>
          <a:noFill/>
        </p:spPr>
        <p:txBody>
          <a:bodyPr wrap="square" rtlCol="0">
            <a:spAutoFit/>
          </a:bodyPr>
          <a:lstStyle/>
          <a:p>
            <a:pPr algn="ctr"/>
            <a:r>
              <a:rPr lang="en-US" sz="2800" dirty="0" smtClean="0">
                <a:solidFill>
                  <a:srgbClr val="C00000"/>
                </a:solidFill>
              </a:rPr>
              <a:t>Confident Exclamation of Praise (69:30-36)</a:t>
            </a:r>
            <a:endParaRPr lang="en-US" sz="2800" dirty="0">
              <a:solidFill>
                <a:srgbClr val="C00000"/>
              </a:solidFill>
            </a:endParaRPr>
          </a:p>
        </p:txBody>
      </p:sp>
      <p:pic>
        <p:nvPicPr>
          <p:cNvPr id="10" name="Picture 9" descr="1 Man drowning 2.gif"/>
          <p:cNvPicPr>
            <a:picLocks noChangeAspect="1"/>
          </p:cNvPicPr>
          <p:nvPr/>
        </p:nvPicPr>
        <p:blipFill>
          <a:blip r:embed="rId2" cstate="print"/>
          <a:srcRect l="55333" t="5277" r="11333" b="7066"/>
          <a:stretch>
            <a:fillRect/>
          </a:stretch>
        </p:blipFill>
        <p:spPr>
          <a:xfrm flipH="1">
            <a:off x="152400" y="1143000"/>
            <a:ext cx="1066800" cy="5257800"/>
          </a:xfrm>
          <a:prstGeom prst="rect">
            <a:avLst/>
          </a:prstGeom>
        </p:spPr>
      </p:pic>
      <p:sp>
        <p:nvSpPr>
          <p:cNvPr id="11" name="TextBox 10"/>
          <p:cNvSpPr txBox="1"/>
          <p:nvPr/>
        </p:nvSpPr>
        <p:spPr>
          <a:xfrm>
            <a:off x="1295400" y="990600"/>
            <a:ext cx="7620000" cy="6277154"/>
          </a:xfrm>
          <a:prstGeom prst="rect">
            <a:avLst/>
          </a:prstGeom>
          <a:noFill/>
        </p:spPr>
        <p:txBody>
          <a:bodyPr wrap="square" rtlCol="0">
            <a:spAutoFit/>
          </a:bodyPr>
          <a:lstStyle/>
          <a:p>
            <a:pPr algn="ctr"/>
            <a:r>
              <a:rPr lang="en-US" sz="2800" dirty="0" smtClean="0">
                <a:solidFill>
                  <a:srgbClr val="7030A0"/>
                </a:solidFill>
              </a:rPr>
              <a:t>Now the psalmist stated that when others saw how God moved in his life in rescuing him from the flood waters, they would be strengthened in their faith. </a:t>
            </a:r>
            <a:r>
              <a:rPr lang="en-US" sz="2400" dirty="0" smtClean="0">
                <a:solidFill>
                  <a:srgbClr val="C00000"/>
                </a:solidFill>
              </a:rPr>
              <a:t>SG</a:t>
            </a:r>
            <a:endParaRPr lang="en-US" sz="2800" dirty="0" smtClean="0">
              <a:solidFill>
                <a:srgbClr val="C00000"/>
              </a:solidFill>
            </a:endParaRPr>
          </a:p>
          <a:p>
            <a:r>
              <a:rPr lang="en-US" sz="2800" u="sng" dirty="0" smtClean="0"/>
              <a:t>Psa. 69:30</a:t>
            </a:r>
            <a:r>
              <a:rPr lang="en-US" sz="2800" dirty="0" smtClean="0"/>
              <a:t> I will praise God’s name in song and glorify him with thanksgiving. </a:t>
            </a:r>
          </a:p>
          <a:p>
            <a:r>
              <a:rPr lang="en-US" sz="2800" u="sng" dirty="0" smtClean="0"/>
              <a:t>Psa. 69:33</a:t>
            </a:r>
            <a:r>
              <a:rPr lang="en-US" sz="2800" dirty="0" smtClean="0"/>
              <a:t> The LORD hears the needy and does not despise his captive people. </a:t>
            </a:r>
          </a:p>
          <a:p>
            <a:r>
              <a:rPr lang="en-US" sz="2800" u="sng" dirty="0" smtClean="0"/>
              <a:t>Psa. 69:34</a:t>
            </a:r>
            <a:r>
              <a:rPr lang="en-US" sz="2800" dirty="0" smtClean="0"/>
              <a:t> Let heaven and earth praise him, the seas and all that move in them, </a:t>
            </a:r>
          </a:p>
          <a:p>
            <a:r>
              <a:rPr lang="en-US" sz="2800" u="sng" dirty="0" smtClean="0"/>
              <a:t>Psa. 69:35</a:t>
            </a:r>
            <a:r>
              <a:rPr lang="en-US" sz="2800" dirty="0" smtClean="0"/>
              <a:t> for God will save Zion and rebuild the cities of Judah. Then people will settle there and possess it; </a:t>
            </a:r>
          </a:p>
          <a:p>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ox(in)">
                                      <p:cBhvr>
                                        <p:cTn id="7" dur="500"/>
                                        <p:tgtEl>
                                          <p:spTgt spid="11">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box(in)">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box(in)">
                                      <p:cBhvr>
                                        <p:cTn id="15" dur="500"/>
                                        <p:tgtEl>
                                          <p:spTgt spid="11">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box(in)">
                                      <p:cBhvr>
                                        <p:cTn id="1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11</a:t>
            </a:fld>
            <a:endParaRPr lang="en-US"/>
          </a:p>
        </p:txBody>
      </p:sp>
      <p:pic>
        <p:nvPicPr>
          <p:cNvPr id="6" name="Picture 5" descr="2 Girl studying.jpg"/>
          <p:cNvPicPr>
            <a:picLocks noChangeAspect="1"/>
          </p:cNvPicPr>
          <p:nvPr/>
        </p:nvPicPr>
        <p:blipFill>
          <a:blip r:embed="rId2" cstate="print"/>
          <a:srcRect l="5276" t="1754" r="20855" b="14035"/>
          <a:stretch>
            <a:fillRect/>
          </a:stretch>
        </p:blipFill>
        <p:spPr>
          <a:xfrm>
            <a:off x="152400" y="1752600"/>
            <a:ext cx="2133600" cy="3429000"/>
          </a:xfrm>
          <a:prstGeom prst="rect">
            <a:avLst/>
          </a:prstGeom>
        </p:spPr>
      </p:pic>
      <p:sp>
        <p:nvSpPr>
          <p:cNvPr id="7" name="TextBox 6"/>
          <p:cNvSpPr txBox="1"/>
          <p:nvPr/>
        </p:nvSpPr>
        <p:spPr>
          <a:xfrm>
            <a:off x="609600" y="457200"/>
            <a:ext cx="8001000" cy="523220"/>
          </a:xfrm>
          <a:prstGeom prst="rect">
            <a:avLst/>
          </a:prstGeom>
          <a:noFill/>
        </p:spPr>
        <p:txBody>
          <a:bodyPr wrap="square" rtlCol="0">
            <a:spAutoFit/>
          </a:bodyPr>
          <a:lstStyle/>
          <a:p>
            <a:pPr algn="ctr"/>
            <a:r>
              <a:rPr lang="en-US" sz="2800" b="1" dirty="0" smtClean="0">
                <a:solidFill>
                  <a:srgbClr val="C00000"/>
                </a:solidFill>
              </a:rPr>
              <a:t>Implications and Actions</a:t>
            </a:r>
            <a:endParaRPr lang="en-US" sz="2800" b="1" dirty="0">
              <a:solidFill>
                <a:srgbClr val="C00000"/>
              </a:solidFill>
            </a:endParaRPr>
          </a:p>
        </p:txBody>
      </p:sp>
      <p:sp>
        <p:nvSpPr>
          <p:cNvPr id="10" name="TextBox 9"/>
          <p:cNvSpPr txBox="1"/>
          <p:nvPr/>
        </p:nvSpPr>
        <p:spPr>
          <a:xfrm>
            <a:off x="2438400" y="1066800"/>
            <a:ext cx="6400800" cy="4401205"/>
          </a:xfrm>
          <a:prstGeom prst="rect">
            <a:avLst/>
          </a:prstGeom>
          <a:noFill/>
        </p:spPr>
        <p:txBody>
          <a:bodyPr wrap="square" rtlCol="0">
            <a:spAutoFit/>
          </a:bodyPr>
          <a:lstStyle/>
          <a:p>
            <a:r>
              <a:rPr lang="en-US" sz="2800" dirty="0" smtClean="0">
                <a:solidFill>
                  <a:srgbClr val="7030A0"/>
                </a:solidFill>
              </a:rPr>
              <a:t>Psalm 69 teaches us that God welcomes even our complaints as we cry out to him. Furthermore, God promises to handle our complaints in his own timing.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dirty="0" smtClean="0">
                <a:solidFill>
                  <a:srgbClr val="7030A0"/>
                </a:solidFill>
              </a:rPr>
              <a:t>1. Has there been a time when you wrestled with your prayers and God’s timing in answering? What happened?</a:t>
            </a:r>
            <a:endParaRPr lang="en-US" sz="2800" dirty="0">
              <a:solidFill>
                <a:srgbClr val="7030A0"/>
              </a:solidFill>
            </a:endParaRPr>
          </a:p>
        </p:txBody>
      </p:sp>
      <p:sp>
        <p:nvSpPr>
          <p:cNvPr id="11" name="TextBox 10"/>
          <p:cNvSpPr txBox="1"/>
          <p:nvPr/>
        </p:nvSpPr>
        <p:spPr>
          <a:xfrm>
            <a:off x="381000" y="5410200"/>
            <a:ext cx="8305800" cy="954107"/>
          </a:xfrm>
          <a:prstGeom prst="rect">
            <a:avLst/>
          </a:prstGeom>
          <a:noFill/>
        </p:spPr>
        <p:txBody>
          <a:bodyPr wrap="square" rtlCol="0">
            <a:spAutoFit/>
          </a:bodyPr>
          <a:lstStyle/>
          <a:p>
            <a:r>
              <a:rPr lang="en-US" sz="2800" dirty="0" smtClean="0">
                <a:solidFill>
                  <a:srgbClr val="7030A0"/>
                </a:solidFill>
              </a:rPr>
              <a:t>2. How do you feel about the idea of complaining or questioning God in prayer?</a:t>
            </a:r>
            <a:endParaRPr lang="en-US"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ox(in)">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12</a:t>
            </a:fld>
            <a:endParaRPr lang="en-US"/>
          </a:p>
        </p:txBody>
      </p:sp>
      <p:sp>
        <p:nvSpPr>
          <p:cNvPr id="6" name="TextBox 5"/>
          <p:cNvSpPr txBox="1"/>
          <p:nvPr/>
        </p:nvSpPr>
        <p:spPr>
          <a:xfrm>
            <a:off x="609600" y="457200"/>
            <a:ext cx="8001000" cy="954107"/>
          </a:xfrm>
          <a:prstGeom prst="rect">
            <a:avLst/>
          </a:prstGeom>
          <a:noFill/>
        </p:spPr>
        <p:txBody>
          <a:bodyPr wrap="square" rtlCol="0">
            <a:spAutoFit/>
          </a:bodyPr>
          <a:lstStyle/>
          <a:p>
            <a:pPr algn="ctr"/>
            <a:r>
              <a:rPr lang="en-US" sz="2800" b="1" dirty="0" smtClean="0">
                <a:solidFill>
                  <a:srgbClr val="C00000"/>
                </a:solidFill>
              </a:rPr>
              <a:t>Implications and Actions</a:t>
            </a:r>
          </a:p>
          <a:p>
            <a:pPr algn="ctr"/>
            <a:endParaRPr lang="en-US" sz="2800" dirty="0"/>
          </a:p>
        </p:txBody>
      </p:sp>
      <p:pic>
        <p:nvPicPr>
          <p:cNvPr id="7" name="Picture 6" descr="2 Girl studying.jpg"/>
          <p:cNvPicPr>
            <a:picLocks noChangeAspect="1"/>
          </p:cNvPicPr>
          <p:nvPr/>
        </p:nvPicPr>
        <p:blipFill>
          <a:blip r:embed="rId2" cstate="print"/>
          <a:srcRect l="5276" t="1754" r="20855" b="14035"/>
          <a:stretch>
            <a:fillRect/>
          </a:stretch>
        </p:blipFill>
        <p:spPr>
          <a:xfrm>
            <a:off x="152400" y="1752600"/>
            <a:ext cx="2133600" cy="3429000"/>
          </a:xfrm>
          <a:prstGeom prst="rect">
            <a:avLst/>
          </a:prstGeom>
        </p:spPr>
      </p:pic>
      <p:sp>
        <p:nvSpPr>
          <p:cNvPr id="10" name="TextBox 9"/>
          <p:cNvSpPr txBox="1"/>
          <p:nvPr/>
        </p:nvSpPr>
        <p:spPr>
          <a:xfrm>
            <a:off x="2362200" y="1066800"/>
            <a:ext cx="6400800" cy="4401205"/>
          </a:xfrm>
          <a:prstGeom prst="rect">
            <a:avLst/>
          </a:prstGeom>
          <a:noFill/>
        </p:spPr>
        <p:txBody>
          <a:bodyPr wrap="square" rtlCol="0">
            <a:spAutoFit/>
          </a:bodyPr>
          <a:lstStyle/>
          <a:p>
            <a:r>
              <a:rPr lang="en-US" sz="2800" dirty="0" smtClean="0">
                <a:solidFill>
                  <a:srgbClr val="7030A0"/>
                </a:solidFill>
              </a:rPr>
              <a:t>3. When was the last time that honest prayer moved you from desperation to declaration? How did it change the situation?</a:t>
            </a:r>
          </a:p>
          <a:p>
            <a:endParaRPr lang="en-US" sz="2800" dirty="0" smtClean="0"/>
          </a:p>
          <a:p>
            <a:r>
              <a:rPr lang="en-US" sz="2800" dirty="0" smtClean="0">
                <a:solidFill>
                  <a:srgbClr val="7030A0"/>
                </a:solidFill>
              </a:rPr>
              <a:t>4. In relation to the difficulties of life, what message does your life send to others?</a:t>
            </a:r>
          </a:p>
          <a:p>
            <a:pPr algn="ctr"/>
            <a:endParaRPr lang="en-US" sz="2800" dirty="0" smtClean="0"/>
          </a:p>
          <a:p>
            <a:r>
              <a:rPr lang="en-US" sz="2800" b="1" dirty="0" smtClean="0">
                <a:solidFill>
                  <a:srgbClr val="C00000"/>
                </a:solidFill>
              </a:rPr>
              <a:t>     End of Lesson 10 </a:t>
            </a:r>
          </a:p>
        </p:txBody>
      </p:sp>
      <p:sp>
        <p:nvSpPr>
          <p:cNvPr id="8" name="TextBox 7"/>
          <p:cNvSpPr txBox="1"/>
          <p:nvPr/>
        </p:nvSpPr>
        <p:spPr>
          <a:xfrm>
            <a:off x="304800" y="5562600"/>
            <a:ext cx="8610600" cy="954107"/>
          </a:xfrm>
          <a:prstGeom prst="rect">
            <a:avLst/>
          </a:prstGeom>
          <a:noFill/>
        </p:spPr>
        <p:txBody>
          <a:bodyPr wrap="square" rtlCol="0">
            <a:spAutoFit/>
          </a:bodyPr>
          <a:lstStyle/>
          <a:p>
            <a:pPr algn="ctr"/>
            <a:r>
              <a:rPr lang="en-US" sz="2800" dirty="0" smtClean="0">
                <a:solidFill>
                  <a:srgbClr val="7030A0"/>
                </a:solidFill>
              </a:rPr>
              <a:t>Lesson 11 is entitled “Testifying of God’s Security and Deliverance” – Text: Psalm 91</a:t>
            </a:r>
            <a:endParaRPr lang="en-US"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ox(in)">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ox(in)">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ox(i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9D2034-141E-42A2-84C2-F40280DA22ED}" type="slidenum">
              <a:rPr lang="en-US" smtClean="0"/>
              <a:pPr/>
              <a:t>2</a:t>
            </a:fld>
            <a:endParaRPr lang="en-US" dirty="0"/>
          </a:p>
        </p:txBody>
      </p:sp>
      <p:sp>
        <p:nvSpPr>
          <p:cNvPr id="9" name="TextBox 8"/>
          <p:cNvSpPr txBox="1"/>
          <p:nvPr/>
        </p:nvSpPr>
        <p:spPr>
          <a:xfrm>
            <a:off x="381000" y="304800"/>
            <a:ext cx="8305800" cy="954107"/>
          </a:xfrm>
          <a:prstGeom prst="rect">
            <a:avLst/>
          </a:prstGeom>
          <a:noFill/>
        </p:spPr>
        <p:txBody>
          <a:bodyPr wrap="square" rtlCol="0">
            <a:spAutoFit/>
          </a:bodyPr>
          <a:lstStyle/>
          <a:p>
            <a:pPr algn="ctr"/>
            <a:r>
              <a:rPr lang="en-US" sz="2800" b="1" dirty="0" smtClean="0">
                <a:solidFill>
                  <a:srgbClr val="C00000"/>
                </a:solidFill>
              </a:rPr>
              <a:t>Overview of 13 Lesson Series in Psalms</a:t>
            </a:r>
          </a:p>
          <a:p>
            <a:pPr algn="ctr"/>
            <a:endParaRPr lang="en-US" sz="2800" dirty="0"/>
          </a:p>
        </p:txBody>
      </p:sp>
      <p:sp>
        <p:nvSpPr>
          <p:cNvPr id="10" name="TextBox 9"/>
          <p:cNvSpPr txBox="1"/>
          <p:nvPr/>
        </p:nvSpPr>
        <p:spPr>
          <a:xfrm>
            <a:off x="304800" y="685800"/>
            <a:ext cx="3962400" cy="6354842"/>
          </a:xfrm>
          <a:prstGeom prst="rect">
            <a:avLst/>
          </a:prstGeom>
          <a:noFill/>
        </p:spPr>
        <p:txBody>
          <a:bodyPr wrap="square" rtlCol="0">
            <a:spAutoFit/>
          </a:bodyPr>
          <a:lstStyle/>
          <a:p>
            <a:r>
              <a:rPr lang="en-US" sz="2400" dirty="0" smtClean="0"/>
              <a:t>1. Lord of All</a:t>
            </a:r>
          </a:p>
          <a:p>
            <a:r>
              <a:rPr lang="en-US" sz="2400" dirty="0" smtClean="0"/>
              <a:t>2. God’s Majestic Greatness</a:t>
            </a:r>
          </a:p>
          <a:p>
            <a:r>
              <a:rPr lang="en-US" sz="2400" dirty="0" smtClean="0"/>
              <a:t>3. It’s a Wonderful Life</a:t>
            </a:r>
          </a:p>
          <a:p>
            <a:r>
              <a:rPr lang="en-US" sz="2400" dirty="0" smtClean="0"/>
              <a:t>4. Trusting God in the Darkest Hour</a:t>
            </a:r>
          </a:p>
          <a:p>
            <a:r>
              <a:rPr lang="en-US" sz="2400" dirty="0" smtClean="0"/>
              <a:t>5. Committed to the Lord</a:t>
            </a:r>
          </a:p>
          <a:p>
            <a:r>
              <a:rPr lang="en-US" sz="2400" dirty="0" smtClean="0"/>
              <a:t>6. The Joy of Forgiveness</a:t>
            </a:r>
          </a:p>
          <a:p>
            <a:r>
              <a:rPr lang="en-US" sz="2400" dirty="0" smtClean="0"/>
              <a:t>7. Desiring Life and Finding Its Source</a:t>
            </a:r>
          </a:p>
          <a:p>
            <a:r>
              <a:rPr lang="en-US" sz="2400" dirty="0" smtClean="0"/>
              <a:t>8. Gratitude for God’s Help</a:t>
            </a:r>
          </a:p>
          <a:p>
            <a:r>
              <a:rPr lang="en-US" sz="2400" dirty="0" smtClean="0"/>
              <a:t>9. No One Does Good</a:t>
            </a:r>
          </a:p>
          <a:p>
            <a:pPr algn="ctr"/>
            <a:r>
              <a:rPr lang="en-US" sz="2400" b="1" dirty="0" smtClean="0">
                <a:solidFill>
                  <a:srgbClr val="C00000"/>
                </a:solidFill>
              </a:rPr>
              <a:t>10. A Desperate Cry</a:t>
            </a:r>
          </a:p>
          <a:p>
            <a:endParaRPr lang="en-US" dirty="0"/>
          </a:p>
        </p:txBody>
      </p:sp>
      <p:sp>
        <p:nvSpPr>
          <p:cNvPr id="12" name="TextBox 11"/>
          <p:cNvSpPr txBox="1"/>
          <p:nvPr/>
        </p:nvSpPr>
        <p:spPr>
          <a:xfrm>
            <a:off x="4800600" y="990600"/>
            <a:ext cx="4267200" cy="2308324"/>
          </a:xfrm>
          <a:prstGeom prst="rect">
            <a:avLst/>
          </a:prstGeom>
          <a:noFill/>
        </p:spPr>
        <p:txBody>
          <a:bodyPr wrap="square" rtlCol="0">
            <a:spAutoFit/>
          </a:bodyPr>
          <a:lstStyle/>
          <a:p>
            <a:r>
              <a:rPr lang="en-US" sz="2400" dirty="0" smtClean="0"/>
              <a:t>11. Testifying of God’s Security and Deliverance</a:t>
            </a:r>
          </a:p>
          <a:p>
            <a:r>
              <a:rPr lang="en-US" sz="2400" dirty="0" smtClean="0"/>
              <a:t>12. Let us Worship, Let Us Obey</a:t>
            </a:r>
          </a:p>
          <a:p>
            <a:r>
              <a:rPr lang="en-US" sz="2400" dirty="0" smtClean="0"/>
              <a:t>13. Give Thanks for the Lord’s </a:t>
            </a:r>
            <a:r>
              <a:rPr lang="en-US" sz="2400" dirty="0" smtClean="0"/>
              <a:t>Steadfast Love</a:t>
            </a:r>
            <a:endParaRPr lang="en-US" sz="2400" dirty="0"/>
          </a:p>
        </p:txBody>
      </p:sp>
      <p:pic>
        <p:nvPicPr>
          <p:cNvPr id="11" name="Picture 10" descr="Stream 2.jpg"/>
          <p:cNvPicPr>
            <a:picLocks noChangeAspect="1"/>
          </p:cNvPicPr>
          <p:nvPr/>
        </p:nvPicPr>
        <p:blipFill>
          <a:blip r:embed="rId2" cstate="print"/>
          <a:srcRect l="4995" t="2114" r="5094" b="2748"/>
          <a:stretch>
            <a:fillRect/>
          </a:stretch>
        </p:blipFill>
        <p:spPr>
          <a:xfrm>
            <a:off x="5029200" y="3429000"/>
            <a:ext cx="3733800" cy="28955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6" name="Slide Number Placeholder 5"/>
          <p:cNvSpPr>
            <a:spLocks noGrp="1"/>
          </p:cNvSpPr>
          <p:nvPr>
            <p:ph type="sldNum" sz="quarter" idx="12"/>
          </p:nvPr>
        </p:nvSpPr>
        <p:spPr/>
        <p:txBody>
          <a:bodyPr/>
          <a:lstStyle/>
          <a:p>
            <a:fld id="{9A9D2034-141E-42A2-84C2-F40280DA22ED}" type="slidenum">
              <a:rPr lang="en-US" smtClean="0"/>
              <a:pPr/>
              <a:t>3</a:t>
            </a:fld>
            <a:endParaRPr lang="en-US"/>
          </a:p>
        </p:txBody>
      </p:sp>
      <p:sp>
        <p:nvSpPr>
          <p:cNvPr id="12" name="TextBox 11"/>
          <p:cNvSpPr txBox="1"/>
          <p:nvPr/>
        </p:nvSpPr>
        <p:spPr>
          <a:xfrm>
            <a:off x="1219200" y="533400"/>
            <a:ext cx="7543800" cy="523220"/>
          </a:xfrm>
          <a:prstGeom prst="rect">
            <a:avLst/>
          </a:prstGeom>
          <a:noFill/>
        </p:spPr>
        <p:txBody>
          <a:bodyPr wrap="square" rtlCol="0">
            <a:spAutoFit/>
          </a:bodyPr>
          <a:lstStyle/>
          <a:p>
            <a:pPr algn="ctr"/>
            <a:r>
              <a:rPr lang="en-US" sz="2800" b="1" dirty="0" smtClean="0">
                <a:solidFill>
                  <a:srgbClr val="C00000"/>
                </a:solidFill>
              </a:rPr>
              <a:t>A Desperate Cry – Psalm 69</a:t>
            </a:r>
          </a:p>
        </p:txBody>
      </p:sp>
      <p:pic>
        <p:nvPicPr>
          <p:cNvPr id="8" name="Picture 7" descr="1 Man drowning.gif"/>
          <p:cNvPicPr>
            <a:picLocks noChangeAspect="1"/>
          </p:cNvPicPr>
          <p:nvPr/>
        </p:nvPicPr>
        <p:blipFill>
          <a:blip r:embed="rId2" cstate="print"/>
          <a:srcRect l="2000" t="59371" r="64667"/>
          <a:stretch>
            <a:fillRect/>
          </a:stretch>
        </p:blipFill>
        <p:spPr>
          <a:xfrm>
            <a:off x="152400" y="1524000"/>
            <a:ext cx="1447800" cy="5029200"/>
          </a:xfrm>
          <a:prstGeom prst="rect">
            <a:avLst/>
          </a:prstGeom>
        </p:spPr>
      </p:pic>
      <p:sp>
        <p:nvSpPr>
          <p:cNvPr id="9" name="TextBox 8"/>
          <p:cNvSpPr txBox="1"/>
          <p:nvPr/>
        </p:nvSpPr>
        <p:spPr>
          <a:xfrm>
            <a:off x="1905000" y="1066800"/>
            <a:ext cx="6781800" cy="5509200"/>
          </a:xfrm>
          <a:prstGeom prst="rect">
            <a:avLst/>
          </a:prstGeom>
          <a:noFill/>
        </p:spPr>
        <p:txBody>
          <a:bodyPr wrap="square" rtlCol="0">
            <a:spAutoFit/>
          </a:bodyPr>
          <a:lstStyle/>
          <a:p>
            <a:r>
              <a:rPr lang="en-US" sz="2800" dirty="0" smtClean="0">
                <a:solidFill>
                  <a:srgbClr val="7030A0"/>
                </a:solidFill>
              </a:rPr>
              <a:t>  Psalm </a:t>
            </a:r>
            <a:r>
              <a:rPr lang="en-US" sz="2800" dirty="0" smtClean="0">
                <a:solidFill>
                  <a:srgbClr val="7030A0"/>
                </a:solidFill>
              </a:rPr>
              <a:t>69 begins with sinking (vv. 1-3) but ends with singing (vv. 30-36). It goes from prayer to praise, from reproach to rejoicing, because David poured out his heart to the Lord. </a:t>
            </a:r>
            <a:endParaRPr lang="en-US" sz="2800" dirty="0" smtClean="0">
              <a:solidFill>
                <a:srgbClr val="7030A0"/>
              </a:solidFill>
            </a:endParaRPr>
          </a:p>
          <a:p>
            <a:r>
              <a:rPr lang="en-US" sz="2800" dirty="0" smtClean="0">
                <a:solidFill>
                  <a:srgbClr val="7030A0"/>
                </a:solidFill>
              </a:rPr>
              <a:t>  No </a:t>
            </a:r>
            <a:r>
              <a:rPr lang="en-US" sz="2800" dirty="0" smtClean="0">
                <a:solidFill>
                  <a:srgbClr val="7030A0"/>
                </a:solidFill>
              </a:rPr>
              <a:t>matter how painful your situation may be, tell God exactly how you feel. </a:t>
            </a:r>
          </a:p>
          <a:p>
            <a:r>
              <a:rPr lang="en-US" sz="2800" dirty="0" smtClean="0">
                <a:solidFill>
                  <a:srgbClr val="7030A0"/>
                </a:solidFill>
              </a:rPr>
              <a:t> </a:t>
            </a:r>
          </a:p>
          <a:p>
            <a:pPr algn="ctr"/>
            <a:r>
              <a:rPr lang="en-US" sz="2400" dirty="0" smtClean="0">
                <a:solidFill>
                  <a:srgbClr val="7030A0"/>
                </a:solidFill>
              </a:rPr>
              <a:t>Source: Warren W. </a:t>
            </a:r>
            <a:r>
              <a:rPr lang="en-US" sz="2400" dirty="0" err="1" smtClean="0">
                <a:solidFill>
                  <a:srgbClr val="7030A0"/>
                </a:solidFill>
              </a:rPr>
              <a:t>Wiersbe</a:t>
            </a:r>
            <a:r>
              <a:rPr lang="en-US" sz="2400" dirty="0" smtClean="0">
                <a:solidFill>
                  <a:srgbClr val="7030A0"/>
                </a:solidFill>
              </a:rPr>
              <a:t>, With The Word, Thomas Nelson, Nashville, 1991, </a:t>
            </a:r>
            <a:endParaRPr lang="en-US" sz="2400" dirty="0" smtClean="0">
              <a:solidFill>
                <a:srgbClr val="7030A0"/>
              </a:solidFill>
            </a:endParaRPr>
          </a:p>
          <a:p>
            <a:pPr algn="ctr"/>
            <a:r>
              <a:rPr lang="en-US" sz="2400" dirty="0" smtClean="0">
                <a:solidFill>
                  <a:srgbClr val="7030A0"/>
                </a:solidFill>
              </a:rPr>
              <a:t>p</a:t>
            </a:r>
            <a:r>
              <a:rPr lang="en-US" sz="2400" dirty="0" smtClean="0">
                <a:solidFill>
                  <a:srgbClr val="7030A0"/>
                </a:solidFill>
              </a:rPr>
              <a:t>. 352</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ox(in)">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4" name="TextBox 3"/>
          <p:cNvSpPr txBox="1"/>
          <p:nvPr/>
        </p:nvSpPr>
        <p:spPr>
          <a:xfrm>
            <a:off x="2057400" y="1143000"/>
            <a:ext cx="6858000" cy="954107"/>
          </a:xfrm>
          <a:prstGeom prst="rect">
            <a:avLst/>
          </a:prstGeom>
          <a:noFill/>
        </p:spPr>
        <p:txBody>
          <a:bodyPr wrap="square" rtlCol="0">
            <a:spAutoFit/>
          </a:bodyPr>
          <a:lstStyle/>
          <a:p>
            <a:endParaRPr lang="en-US" sz="2800" dirty="0" smtClean="0">
              <a:solidFill>
                <a:srgbClr val="C00000"/>
              </a:solidFill>
            </a:endParaRPr>
          </a:p>
          <a:p>
            <a:endParaRPr lang="en-US" sz="2800"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4</a:t>
            </a:fld>
            <a:endParaRPr lang="en-US"/>
          </a:p>
        </p:txBody>
      </p:sp>
      <p:sp>
        <p:nvSpPr>
          <p:cNvPr id="11" name="TextBox 10"/>
          <p:cNvSpPr txBox="1"/>
          <p:nvPr/>
        </p:nvSpPr>
        <p:spPr>
          <a:xfrm>
            <a:off x="609600" y="533400"/>
            <a:ext cx="8153400" cy="523220"/>
          </a:xfrm>
          <a:prstGeom prst="rect">
            <a:avLst/>
          </a:prstGeom>
          <a:noFill/>
        </p:spPr>
        <p:txBody>
          <a:bodyPr wrap="square" rtlCol="0">
            <a:spAutoFit/>
          </a:bodyPr>
          <a:lstStyle/>
          <a:p>
            <a:pPr algn="ctr"/>
            <a:r>
              <a:rPr lang="en-US" sz="2800" b="1" dirty="0" smtClean="0">
                <a:solidFill>
                  <a:srgbClr val="C00000"/>
                </a:solidFill>
              </a:rPr>
              <a:t>Statement of Complaint (69:1-12)</a:t>
            </a:r>
            <a:endParaRPr lang="en-US" sz="2800" b="1" dirty="0">
              <a:solidFill>
                <a:srgbClr val="C00000"/>
              </a:solidFill>
            </a:endParaRPr>
          </a:p>
        </p:txBody>
      </p:sp>
      <p:pic>
        <p:nvPicPr>
          <p:cNvPr id="8" name="Picture 7" descr="1 Man drowning.gif"/>
          <p:cNvPicPr>
            <a:picLocks noChangeAspect="1"/>
          </p:cNvPicPr>
          <p:nvPr/>
        </p:nvPicPr>
        <p:blipFill>
          <a:blip r:embed="rId2" cstate="print"/>
          <a:srcRect l="2000" t="59371" r="64667"/>
          <a:stretch>
            <a:fillRect/>
          </a:stretch>
        </p:blipFill>
        <p:spPr>
          <a:xfrm>
            <a:off x="152400" y="1524000"/>
            <a:ext cx="1447800" cy="5029200"/>
          </a:xfrm>
          <a:prstGeom prst="rect">
            <a:avLst/>
          </a:prstGeom>
        </p:spPr>
      </p:pic>
      <p:sp>
        <p:nvSpPr>
          <p:cNvPr id="9" name="TextBox 8"/>
          <p:cNvSpPr txBox="1"/>
          <p:nvPr/>
        </p:nvSpPr>
        <p:spPr>
          <a:xfrm>
            <a:off x="1676400" y="1219200"/>
            <a:ext cx="7239000" cy="5693866"/>
          </a:xfrm>
          <a:prstGeom prst="rect">
            <a:avLst/>
          </a:prstGeom>
          <a:noFill/>
        </p:spPr>
        <p:txBody>
          <a:bodyPr wrap="square" rtlCol="0">
            <a:spAutoFit/>
          </a:bodyPr>
          <a:lstStyle/>
          <a:p>
            <a:pPr algn="ctr"/>
            <a:r>
              <a:rPr lang="en-US" sz="2800" dirty="0" smtClean="0">
                <a:solidFill>
                  <a:srgbClr val="7030A0"/>
                </a:solidFill>
              </a:rPr>
              <a:t>The psalmist painted a vivid picture of the circumstances that threatened to overwhelm him. He pictured the many troubles as raging flood waters that had swept into his life.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u="sng" dirty="0" smtClean="0"/>
              <a:t>Psa. 69:1</a:t>
            </a:r>
            <a:r>
              <a:rPr lang="en-US" sz="2800" dirty="0" smtClean="0"/>
              <a:t> Save me, O God, for the waters have come up to my neck. </a:t>
            </a:r>
          </a:p>
          <a:p>
            <a:r>
              <a:rPr lang="en-US" sz="2800" u="sng" dirty="0" smtClean="0"/>
              <a:t>Psa. 69:2</a:t>
            </a:r>
            <a:r>
              <a:rPr lang="en-US" sz="2800" dirty="0" smtClean="0"/>
              <a:t> I sink in the miry depths, where there is no foothold. I have come into the deep waters; the floods engulf me.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ox(in)">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TextBox 4"/>
          <p:cNvSpPr txBox="1"/>
          <p:nvPr/>
        </p:nvSpPr>
        <p:spPr>
          <a:xfrm>
            <a:off x="609600" y="1143000"/>
            <a:ext cx="6477000" cy="954107"/>
          </a:xfrm>
          <a:prstGeom prst="rect">
            <a:avLst/>
          </a:prstGeom>
          <a:noFill/>
        </p:spPr>
        <p:txBody>
          <a:bodyPr wrap="square" rtlCol="0">
            <a:spAutoFit/>
          </a:bodyPr>
          <a:lstStyle/>
          <a:p>
            <a:endParaRPr lang="en-US" sz="2800" dirty="0" smtClean="0"/>
          </a:p>
          <a:p>
            <a:endParaRPr lang="en-US" sz="2800" dirty="0"/>
          </a:p>
        </p:txBody>
      </p:sp>
      <p:sp>
        <p:nvSpPr>
          <p:cNvPr id="6" name="Slide Number Placeholder 5"/>
          <p:cNvSpPr>
            <a:spLocks noGrp="1"/>
          </p:cNvSpPr>
          <p:nvPr>
            <p:ph type="sldNum" sz="quarter" idx="12"/>
          </p:nvPr>
        </p:nvSpPr>
        <p:spPr/>
        <p:txBody>
          <a:bodyPr/>
          <a:lstStyle/>
          <a:p>
            <a:fld id="{9A9D2034-141E-42A2-84C2-F40280DA22ED}" type="slidenum">
              <a:rPr lang="en-US" smtClean="0"/>
              <a:pPr/>
              <a:t>5</a:t>
            </a:fld>
            <a:endParaRPr lang="en-US"/>
          </a:p>
        </p:txBody>
      </p:sp>
      <p:sp>
        <p:nvSpPr>
          <p:cNvPr id="8" name="TextBox 7"/>
          <p:cNvSpPr txBox="1"/>
          <p:nvPr/>
        </p:nvSpPr>
        <p:spPr>
          <a:xfrm>
            <a:off x="914400" y="533400"/>
            <a:ext cx="7543800" cy="523220"/>
          </a:xfrm>
          <a:prstGeom prst="rect">
            <a:avLst/>
          </a:prstGeom>
          <a:noFill/>
        </p:spPr>
        <p:txBody>
          <a:bodyPr wrap="square" rtlCol="0">
            <a:spAutoFit/>
          </a:bodyPr>
          <a:lstStyle/>
          <a:p>
            <a:pPr algn="ctr"/>
            <a:r>
              <a:rPr lang="en-US" sz="2800" b="1" dirty="0" smtClean="0">
                <a:solidFill>
                  <a:srgbClr val="C00000"/>
                </a:solidFill>
              </a:rPr>
              <a:t>Statement of Complaint (69:1-12)</a:t>
            </a:r>
            <a:endParaRPr lang="en-US" sz="2800" b="1" dirty="0">
              <a:solidFill>
                <a:srgbClr val="C00000"/>
              </a:solidFill>
            </a:endParaRPr>
          </a:p>
        </p:txBody>
      </p:sp>
      <p:sp>
        <p:nvSpPr>
          <p:cNvPr id="11" name="TextBox 10"/>
          <p:cNvSpPr txBox="1"/>
          <p:nvPr/>
        </p:nvSpPr>
        <p:spPr>
          <a:xfrm>
            <a:off x="304800" y="990600"/>
            <a:ext cx="7239000" cy="6200954"/>
          </a:xfrm>
          <a:prstGeom prst="rect">
            <a:avLst/>
          </a:prstGeom>
          <a:noFill/>
        </p:spPr>
        <p:txBody>
          <a:bodyPr wrap="square" rtlCol="0">
            <a:spAutoFit/>
          </a:bodyPr>
          <a:lstStyle/>
          <a:p>
            <a:pPr algn="ctr"/>
            <a:r>
              <a:rPr lang="en-US" sz="2800" dirty="0" smtClean="0">
                <a:solidFill>
                  <a:srgbClr val="7030A0"/>
                </a:solidFill>
              </a:rPr>
              <a:t>Verse 4 refers to a multitude of people who had brought charges against the psalmist. If the psalm was indeed composed by David, it may be that these opponents were accusing him of stealing the throne from Saul’s family. </a:t>
            </a:r>
            <a:r>
              <a:rPr lang="en-US" sz="2400" dirty="0" smtClean="0">
                <a:solidFill>
                  <a:srgbClr val="C00000"/>
                </a:solidFill>
              </a:rPr>
              <a:t>SG</a:t>
            </a:r>
            <a:endParaRPr lang="en-US" sz="2800" dirty="0" smtClean="0">
              <a:solidFill>
                <a:srgbClr val="C00000"/>
              </a:solidFill>
            </a:endParaRPr>
          </a:p>
          <a:p>
            <a:r>
              <a:rPr lang="en-US" sz="2800" u="sng" dirty="0" smtClean="0"/>
              <a:t>Psa. 69:4</a:t>
            </a:r>
            <a:r>
              <a:rPr lang="en-US" sz="2800" dirty="0" smtClean="0"/>
              <a:t> Those who hate me without reason outnumber the hairs of my head; many are my enemies without cause, those who seek to destroy me. I am forced to restore what I did not steal. </a:t>
            </a:r>
          </a:p>
          <a:p>
            <a:endParaRPr lang="en-US" sz="2800" dirty="0"/>
          </a:p>
        </p:txBody>
      </p:sp>
      <p:pic>
        <p:nvPicPr>
          <p:cNvPr id="10" name="Picture 9" descr="1 Priest.jpg"/>
          <p:cNvPicPr>
            <a:picLocks noChangeAspect="1"/>
          </p:cNvPicPr>
          <p:nvPr/>
        </p:nvPicPr>
        <p:blipFill>
          <a:blip r:embed="rId2" cstate="print"/>
          <a:srcRect l="9767" t="1994" r="49218" b="2276"/>
          <a:stretch>
            <a:fillRect/>
          </a:stretch>
        </p:blipFill>
        <p:spPr>
          <a:xfrm flipH="1">
            <a:off x="7620000" y="1143000"/>
            <a:ext cx="12954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ox(in)">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Slide Number Placeholder 4"/>
          <p:cNvSpPr>
            <a:spLocks noGrp="1"/>
          </p:cNvSpPr>
          <p:nvPr>
            <p:ph type="sldNum" sz="quarter" idx="12"/>
          </p:nvPr>
        </p:nvSpPr>
        <p:spPr/>
        <p:txBody>
          <a:bodyPr/>
          <a:lstStyle/>
          <a:p>
            <a:fld id="{9A9D2034-141E-42A2-84C2-F40280DA22ED}" type="slidenum">
              <a:rPr lang="en-US" smtClean="0"/>
              <a:pPr/>
              <a:t>6</a:t>
            </a:fld>
            <a:endParaRPr lang="en-US"/>
          </a:p>
        </p:txBody>
      </p:sp>
      <p:sp>
        <p:nvSpPr>
          <p:cNvPr id="9" name="TextBox 8"/>
          <p:cNvSpPr txBox="1"/>
          <p:nvPr/>
        </p:nvSpPr>
        <p:spPr>
          <a:xfrm>
            <a:off x="838200" y="533400"/>
            <a:ext cx="7696200" cy="954107"/>
          </a:xfrm>
          <a:prstGeom prst="rect">
            <a:avLst/>
          </a:prstGeom>
          <a:noFill/>
        </p:spPr>
        <p:txBody>
          <a:bodyPr wrap="square" rtlCol="0">
            <a:spAutoFit/>
          </a:bodyPr>
          <a:lstStyle/>
          <a:p>
            <a:pPr algn="ctr"/>
            <a:r>
              <a:rPr lang="en-US" sz="2800" b="1" dirty="0" smtClean="0">
                <a:solidFill>
                  <a:srgbClr val="C00000"/>
                </a:solidFill>
              </a:rPr>
              <a:t>Statement of Complaint (69:1-12)</a:t>
            </a:r>
          </a:p>
          <a:p>
            <a:pPr algn="ctr"/>
            <a:endParaRPr lang="en-US" sz="2800" dirty="0"/>
          </a:p>
        </p:txBody>
      </p:sp>
      <p:sp>
        <p:nvSpPr>
          <p:cNvPr id="12" name="TextBox 11"/>
          <p:cNvSpPr txBox="1"/>
          <p:nvPr/>
        </p:nvSpPr>
        <p:spPr>
          <a:xfrm>
            <a:off x="228600" y="990600"/>
            <a:ext cx="7467600" cy="954107"/>
          </a:xfrm>
          <a:prstGeom prst="rect">
            <a:avLst/>
          </a:prstGeom>
          <a:noFill/>
        </p:spPr>
        <p:txBody>
          <a:bodyPr wrap="square" rtlCol="0">
            <a:spAutoFit/>
          </a:bodyPr>
          <a:lstStyle/>
          <a:p>
            <a:r>
              <a:rPr lang="en-US" sz="2800" dirty="0" smtClean="0"/>
              <a:t> </a:t>
            </a:r>
          </a:p>
          <a:p>
            <a:endParaRPr lang="en-US" sz="2800" dirty="0"/>
          </a:p>
        </p:txBody>
      </p:sp>
      <p:sp>
        <p:nvSpPr>
          <p:cNvPr id="10" name="TextBox 9"/>
          <p:cNvSpPr txBox="1"/>
          <p:nvPr/>
        </p:nvSpPr>
        <p:spPr>
          <a:xfrm>
            <a:off x="457200" y="1066800"/>
            <a:ext cx="7010400" cy="6555641"/>
          </a:xfrm>
          <a:prstGeom prst="rect">
            <a:avLst/>
          </a:prstGeom>
          <a:noFill/>
        </p:spPr>
        <p:txBody>
          <a:bodyPr wrap="square" rtlCol="0">
            <a:spAutoFit/>
          </a:bodyPr>
          <a:lstStyle/>
          <a:p>
            <a:pPr algn="ctr"/>
            <a:r>
              <a:rPr lang="en-US" sz="2800" dirty="0" smtClean="0">
                <a:solidFill>
                  <a:srgbClr val="7030A0"/>
                </a:solidFill>
              </a:rPr>
              <a:t>Whatever David’s past weaknesses might have been, verses 7-12 make it clear that he saw his current oppression as a result of seeking to follow God. </a:t>
            </a:r>
            <a:r>
              <a:rPr lang="en-US" sz="2400" dirty="0" smtClean="0">
                <a:solidFill>
                  <a:srgbClr val="C00000"/>
                </a:solidFill>
              </a:rPr>
              <a:t>SG</a:t>
            </a:r>
            <a:endParaRPr lang="en-US" sz="2800" dirty="0" smtClean="0">
              <a:solidFill>
                <a:srgbClr val="C00000"/>
              </a:solidFill>
            </a:endParaRPr>
          </a:p>
          <a:p>
            <a:r>
              <a:rPr lang="en-US" sz="2800" u="sng" dirty="0" smtClean="0"/>
              <a:t>Psa. 69:7</a:t>
            </a:r>
            <a:r>
              <a:rPr lang="en-US" sz="2800" dirty="0" smtClean="0"/>
              <a:t> For I endure scorn for your sake, and shame covers my face. </a:t>
            </a:r>
          </a:p>
          <a:p>
            <a:r>
              <a:rPr lang="en-US" sz="2800" u="sng" dirty="0" smtClean="0"/>
              <a:t>Psa. 69:8</a:t>
            </a:r>
            <a:r>
              <a:rPr lang="en-US" sz="2800" dirty="0" smtClean="0"/>
              <a:t> I am a stranger to my brothers, an alien to my own mother’s sons; </a:t>
            </a:r>
          </a:p>
          <a:p>
            <a:r>
              <a:rPr lang="en-US" sz="2800" u="sng" dirty="0" smtClean="0"/>
              <a:t>Psa. 69:9</a:t>
            </a:r>
            <a:r>
              <a:rPr lang="en-US" sz="2800" dirty="0" smtClean="0"/>
              <a:t> for zeal for your house consumes me, and the insults of those who insult you fall on me. </a:t>
            </a:r>
          </a:p>
          <a:p>
            <a:endParaRPr lang="en-US" sz="2800" dirty="0" smtClean="0"/>
          </a:p>
          <a:p>
            <a:endParaRPr lang="en-US" sz="2800" dirty="0"/>
          </a:p>
        </p:txBody>
      </p:sp>
      <p:pic>
        <p:nvPicPr>
          <p:cNvPr id="11" name="Picture 10" descr="1 Priest.jpg"/>
          <p:cNvPicPr>
            <a:picLocks noChangeAspect="1"/>
          </p:cNvPicPr>
          <p:nvPr/>
        </p:nvPicPr>
        <p:blipFill>
          <a:blip r:embed="rId2" cstate="print"/>
          <a:srcRect l="9767" t="1994" r="49218" b="2276"/>
          <a:stretch>
            <a:fillRect/>
          </a:stretch>
        </p:blipFill>
        <p:spPr>
          <a:xfrm flipH="1">
            <a:off x="7620000" y="1143000"/>
            <a:ext cx="12954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ox(i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ox(i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ox(in)">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6" name="Slide Number Placeholder 5"/>
          <p:cNvSpPr>
            <a:spLocks noGrp="1"/>
          </p:cNvSpPr>
          <p:nvPr>
            <p:ph type="sldNum" sz="quarter" idx="12"/>
          </p:nvPr>
        </p:nvSpPr>
        <p:spPr/>
        <p:txBody>
          <a:bodyPr/>
          <a:lstStyle/>
          <a:p>
            <a:fld id="{9A9D2034-141E-42A2-84C2-F40280DA22ED}" type="slidenum">
              <a:rPr lang="en-US" smtClean="0"/>
              <a:pPr/>
              <a:t>7</a:t>
            </a:fld>
            <a:endParaRPr lang="en-US"/>
          </a:p>
        </p:txBody>
      </p:sp>
      <p:sp>
        <p:nvSpPr>
          <p:cNvPr id="9" name="TextBox 8"/>
          <p:cNvSpPr txBox="1"/>
          <p:nvPr/>
        </p:nvSpPr>
        <p:spPr>
          <a:xfrm>
            <a:off x="457200" y="457200"/>
            <a:ext cx="8305800" cy="523220"/>
          </a:xfrm>
          <a:prstGeom prst="rect">
            <a:avLst/>
          </a:prstGeom>
          <a:noFill/>
        </p:spPr>
        <p:txBody>
          <a:bodyPr wrap="square" rtlCol="0">
            <a:spAutoFit/>
          </a:bodyPr>
          <a:lstStyle/>
          <a:p>
            <a:pPr algn="ctr"/>
            <a:r>
              <a:rPr lang="en-US" sz="2800" b="1" dirty="0" smtClean="0">
                <a:solidFill>
                  <a:srgbClr val="C00000"/>
                </a:solidFill>
              </a:rPr>
              <a:t>Plea for God’s Help (69:13-21)</a:t>
            </a:r>
            <a:endParaRPr lang="en-US" sz="2800" b="1" dirty="0">
              <a:solidFill>
                <a:srgbClr val="C00000"/>
              </a:solidFill>
            </a:endParaRPr>
          </a:p>
        </p:txBody>
      </p:sp>
      <p:pic>
        <p:nvPicPr>
          <p:cNvPr id="8" name="Picture 7" descr="1 Pleading.jpg"/>
          <p:cNvPicPr>
            <a:picLocks noChangeAspect="1"/>
          </p:cNvPicPr>
          <p:nvPr/>
        </p:nvPicPr>
        <p:blipFill>
          <a:blip r:embed="rId2" cstate="print"/>
          <a:srcRect l="5248" t="14046" r="29157"/>
          <a:stretch>
            <a:fillRect/>
          </a:stretch>
        </p:blipFill>
        <p:spPr>
          <a:xfrm>
            <a:off x="228600" y="1143000"/>
            <a:ext cx="1066800" cy="5482983"/>
          </a:xfrm>
          <a:prstGeom prst="rect">
            <a:avLst/>
          </a:prstGeom>
        </p:spPr>
      </p:pic>
      <p:sp>
        <p:nvSpPr>
          <p:cNvPr id="7" name="TextBox 6"/>
          <p:cNvSpPr txBox="1"/>
          <p:nvPr/>
        </p:nvSpPr>
        <p:spPr>
          <a:xfrm>
            <a:off x="1295400" y="990600"/>
            <a:ext cx="7620000" cy="6617196"/>
          </a:xfrm>
          <a:prstGeom prst="rect">
            <a:avLst/>
          </a:prstGeom>
          <a:noFill/>
        </p:spPr>
        <p:txBody>
          <a:bodyPr wrap="square" rtlCol="0">
            <a:spAutoFit/>
          </a:bodyPr>
          <a:lstStyle/>
          <a:p>
            <a:pPr algn="ctr"/>
            <a:r>
              <a:rPr lang="en-US" sz="2800" dirty="0" smtClean="0">
                <a:solidFill>
                  <a:srgbClr val="7030A0"/>
                </a:solidFill>
              </a:rPr>
              <a:t>Verses 13 and 16 reveal that the psalmist’s expectation of God’s answer was based on the psalmist’s under-standing of the mercy and loving- kindness of God. Such depth of under- standing had grown out of experience.</a:t>
            </a:r>
            <a:r>
              <a:rPr lang="en-US" sz="2400" dirty="0" smtClean="0">
                <a:solidFill>
                  <a:srgbClr val="C00000"/>
                </a:solidFill>
              </a:rPr>
              <a:t>SG</a:t>
            </a:r>
          </a:p>
          <a:p>
            <a:r>
              <a:rPr lang="en-US" sz="2800" u="sng" dirty="0" smtClean="0"/>
              <a:t>Psa. 69:13</a:t>
            </a:r>
            <a:r>
              <a:rPr lang="en-US" sz="2800" dirty="0" smtClean="0"/>
              <a:t> But I pray to you, O LORD, in the time of your favor; in your great love, O God, answer me with your sure salvation. </a:t>
            </a:r>
          </a:p>
          <a:p>
            <a:r>
              <a:rPr lang="en-US" sz="2800" u="sng" dirty="0" smtClean="0"/>
              <a:t>Psa. 69:16</a:t>
            </a:r>
            <a:r>
              <a:rPr lang="en-US" sz="2800" dirty="0" smtClean="0"/>
              <a:t> Answer me, O LORD, out of the goodness of your love; in your great mercy turn to me</a:t>
            </a:r>
          </a:p>
          <a:p>
            <a:endParaRPr lang="en-US" sz="2800" dirty="0" smtClean="0">
              <a:solidFill>
                <a:srgbClr val="C00000"/>
              </a:solidFill>
            </a:endParaRPr>
          </a:p>
          <a:p>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6" name="Slide Number Placeholder 5"/>
          <p:cNvSpPr>
            <a:spLocks noGrp="1"/>
          </p:cNvSpPr>
          <p:nvPr>
            <p:ph type="sldNum" sz="quarter" idx="12"/>
          </p:nvPr>
        </p:nvSpPr>
        <p:spPr/>
        <p:txBody>
          <a:bodyPr/>
          <a:lstStyle/>
          <a:p>
            <a:fld id="{9A9D2034-141E-42A2-84C2-F40280DA22ED}" type="slidenum">
              <a:rPr lang="en-US" smtClean="0"/>
              <a:pPr/>
              <a:t>8</a:t>
            </a:fld>
            <a:endParaRPr lang="en-US"/>
          </a:p>
        </p:txBody>
      </p:sp>
      <p:sp>
        <p:nvSpPr>
          <p:cNvPr id="9" name="TextBox 8"/>
          <p:cNvSpPr txBox="1"/>
          <p:nvPr/>
        </p:nvSpPr>
        <p:spPr>
          <a:xfrm>
            <a:off x="609600" y="533400"/>
            <a:ext cx="7924800" cy="954107"/>
          </a:xfrm>
          <a:prstGeom prst="rect">
            <a:avLst/>
          </a:prstGeom>
          <a:noFill/>
        </p:spPr>
        <p:txBody>
          <a:bodyPr wrap="square" rtlCol="0">
            <a:spAutoFit/>
          </a:bodyPr>
          <a:lstStyle/>
          <a:p>
            <a:pPr algn="ctr"/>
            <a:r>
              <a:rPr lang="en-US" sz="2800" b="1" dirty="0" smtClean="0">
                <a:solidFill>
                  <a:srgbClr val="C00000"/>
                </a:solidFill>
              </a:rPr>
              <a:t>Plea for God’s Help (69:13-21)</a:t>
            </a:r>
          </a:p>
          <a:p>
            <a:pPr algn="ctr"/>
            <a:endParaRPr lang="en-US" sz="2800" dirty="0"/>
          </a:p>
        </p:txBody>
      </p:sp>
      <p:sp>
        <p:nvSpPr>
          <p:cNvPr id="11" name="TextBox 10"/>
          <p:cNvSpPr txBox="1"/>
          <p:nvPr/>
        </p:nvSpPr>
        <p:spPr>
          <a:xfrm>
            <a:off x="1371600" y="1066800"/>
            <a:ext cx="7620000" cy="5262979"/>
          </a:xfrm>
          <a:prstGeom prst="rect">
            <a:avLst/>
          </a:prstGeom>
          <a:noFill/>
        </p:spPr>
        <p:txBody>
          <a:bodyPr wrap="square" rtlCol="0">
            <a:spAutoFit/>
          </a:bodyPr>
          <a:lstStyle/>
          <a:p>
            <a:pPr algn="ctr"/>
            <a:r>
              <a:rPr lang="en-US" sz="2800" dirty="0" smtClean="0">
                <a:solidFill>
                  <a:srgbClr val="7030A0"/>
                </a:solidFill>
              </a:rPr>
              <a:t>Verses 17-18 appear to be the heart of the entire psalm as the psalmist declared his total dependence on God by calling for God to redeem him. He knew that it was only through God’s actions that the psalmist had any hope. </a:t>
            </a:r>
            <a:r>
              <a:rPr lang="en-US" sz="2400" dirty="0" smtClean="0">
                <a:solidFill>
                  <a:srgbClr val="C00000"/>
                </a:solidFill>
              </a:rPr>
              <a:t>SG</a:t>
            </a:r>
            <a:endParaRPr lang="en-US" sz="2800" dirty="0" smtClean="0">
              <a:solidFill>
                <a:srgbClr val="C00000"/>
              </a:solidFill>
            </a:endParaRPr>
          </a:p>
          <a:p>
            <a:r>
              <a:rPr lang="en-US" sz="2800" u="sng" dirty="0" smtClean="0"/>
              <a:t>Psa. 69:17</a:t>
            </a:r>
            <a:r>
              <a:rPr lang="en-US" sz="2800" dirty="0" smtClean="0"/>
              <a:t> Do not hide your face from your servant; answer me quickly, for I am in trouble. </a:t>
            </a:r>
          </a:p>
          <a:p>
            <a:r>
              <a:rPr lang="en-US" sz="2800" u="sng" dirty="0" smtClean="0"/>
              <a:t>Psa. 69:18</a:t>
            </a:r>
            <a:r>
              <a:rPr lang="en-US" sz="2800" dirty="0" smtClean="0"/>
              <a:t> Come near and rescue me; redeem me because of my foes. </a:t>
            </a:r>
          </a:p>
          <a:p>
            <a:endParaRPr lang="en-US" sz="2800" dirty="0" smtClean="0"/>
          </a:p>
        </p:txBody>
      </p:sp>
      <p:pic>
        <p:nvPicPr>
          <p:cNvPr id="12" name="Picture 11" descr="1 Pleading.jpg"/>
          <p:cNvPicPr>
            <a:picLocks noChangeAspect="1"/>
          </p:cNvPicPr>
          <p:nvPr/>
        </p:nvPicPr>
        <p:blipFill>
          <a:blip r:embed="rId2" cstate="print"/>
          <a:srcRect l="5248" t="14046" r="29157"/>
          <a:stretch>
            <a:fillRect/>
          </a:stretch>
        </p:blipFill>
        <p:spPr>
          <a:xfrm>
            <a:off x="228600" y="1143000"/>
            <a:ext cx="1066800" cy="5482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ox(in)">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ox(in)">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10 – Psalms</a:t>
            </a:r>
          </a:p>
          <a:p>
            <a:pPr algn="ctr"/>
            <a:endParaRPr lang="en-US" dirty="0"/>
          </a:p>
        </p:txBody>
      </p:sp>
      <p:sp>
        <p:nvSpPr>
          <p:cNvPr id="5" name="TextBox 4"/>
          <p:cNvSpPr txBox="1"/>
          <p:nvPr/>
        </p:nvSpPr>
        <p:spPr>
          <a:xfrm>
            <a:off x="609600" y="609600"/>
            <a:ext cx="6629400" cy="523220"/>
          </a:xfrm>
          <a:prstGeom prst="rect">
            <a:avLst/>
          </a:prstGeom>
          <a:noFill/>
        </p:spPr>
        <p:txBody>
          <a:bodyPr wrap="square" rtlCol="0">
            <a:spAutoFit/>
          </a:bodyPr>
          <a:lstStyle/>
          <a:p>
            <a:r>
              <a:rPr lang="en-US" sz="2800" dirty="0" smtClean="0"/>
              <a:t> </a:t>
            </a:r>
            <a:endParaRPr lang="en-US" sz="2800" dirty="0"/>
          </a:p>
        </p:txBody>
      </p:sp>
      <p:sp>
        <p:nvSpPr>
          <p:cNvPr id="6" name="Slide Number Placeholder 5"/>
          <p:cNvSpPr>
            <a:spLocks noGrp="1"/>
          </p:cNvSpPr>
          <p:nvPr>
            <p:ph type="sldNum" sz="quarter" idx="12"/>
          </p:nvPr>
        </p:nvSpPr>
        <p:spPr/>
        <p:txBody>
          <a:bodyPr/>
          <a:lstStyle/>
          <a:p>
            <a:fld id="{9A9D2034-141E-42A2-84C2-F40280DA22ED}" type="slidenum">
              <a:rPr lang="en-US" smtClean="0"/>
              <a:pPr/>
              <a:t>9</a:t>
            </a:fld>
            <a:endParaRPr lang="en-US"/>
          </a:p>
        </p:txBody>
      </p:sp>
      <p:sp>
        <p:nvSpPr>
          <p:cNvPr id="14" name="TextBox 13"/>
          <p:cNvSpPr txBox="1"/>
          <p:nvPr/>
        </p:nvSpPr>
        <p:spPr>
          <a:xfrm>
            <a:off x="533400" y="533400"/>
            <a:ext cx="8001000" cy="954107"/>
          </a:xfrm>
          <a:prstGeom prst="rect">
            <a:avLst/>
          </a:prstGeom>
          <a:noFill/>
        </p:spPr>
        <p:txBody>
          <a:bodyPr wrap="square" rtlCol="0">
            <a:spAutoFit/>
          </a:bodyPr>
          <a:lstStyle/>
          <a:p>
            <a:pPr algn="ctr"/>
            <a:r>
              <a:rPr lang="en-US" sz="2800" b="1" dirty="0" smtClean="0">
                <a:solidFill>
                  <a:srgbClr val="C00000"/>
                </a:solidFill>
              </a:rPr>
              <a:t>Cry for God’s Judgment (69:22-29)</a:t>
            </a:r>
          </a:p>
          <a:p>
            <a:pPr algn="ctr"/>
            <a:endParaRPr lang="en-US" sz="2800" dirty="0"/>
          </a:p>
        </p:txBody>
      </p:sp>
      <p:pic>
        <p:nvPicPr>
          <p:cNvPr id="9" name="Picture 8" descr="1 Blind man 2.gif"/>
          <p:cNvPicPr>
            <a:picLocks noChangeAspect="1"/>
          </p:cNvPicPr>
          <p:nvPr/>
        </p:nvPicPr>
        <p:blipFill>
          <a:blip r:embed="rId2" cstate="print"/>
          <a:srcRect r="31203"/>
          <a:stretch>
            <a:fillRect/>
          </a:stretch>
        </p:blipFill>
        <p:spPr>
          <a:xfrm>
            <a:off x="7848600" y="1295400"/>
            <a:ext cx="1143000" cy="5105400"/>
          </a:xfrm>
          <a:prstGeom prst="rect">
            <a:avLst/>
          </a:prstGeom>
        </p:spPr>
      </p:pic>
      <p:sp>
        <p:nvSpPr>
          <p:cNvPr id="10" name="TextBox 9"/>
          <p:cNvSpPr txBox="1"/>
          <p:nvPr/>
        </p:nvSpPr>
        <p:spPr>
          <a:xfrm>
            <a:off x="228600" y="990600"/>
            <a:ext cx="7848600" cy="5770066"/>
          </a:xfrm>
          <a:prstGeom prst="rect">
            <a:avLst/>
          </a:prstGeom>
          <a:noFill/>
        </p:spPr>
        <p:txBody>
          <a:bodyPr wrap="square" rtlCol="0">
            <a:spAutoFit/>
          </a:bodyPr>
          <a:lstStyle/>
          <a:p>
            <a:pPr algn="ctr"/>
            <a:r>
              <a:rPr lang="en-US" sz="2800" dirty="0" smtClean="0">
                <a:solidFill>
                  <a:srgbClr val="7030A0"/>
                </a:solidFill>
              </a:rPr>
              <a:t>In the call for revenge against his oppressors, these verses show the psalmist’s complete honesty before God. This psalm assures us that it is acceptable to voice these desires to God. </a:t>
            </a:r>
            <a:r>
              <a:rPr lang="en-US" sz="2400" dirty="0" smtClean="0">
                <a:solidFill>
                  <a:srgbClr val="C00000"/>
                </a:solidFill>
              </a:rPr>
              <a:t>SG</a:t>
            </a:r>
            <a:endParaRPr lang="en-US" sz="2800" dirty="0" smtClean="0">
              <a:solidFill>
                <a:srgbClr val="C00000"/>
              </a:solidFill>
            </a:endParaRPr>
          </a:p>
          <a:p>
            <a:r>
              <a:rPr lang="en-US" sz="2800" u="sng" dirty="0" smtClean="0"/>
              <a:t>Psa. 69:23</a:t>
            </a:r>
            <a:r>
              <a:rPr lang="en-US" sz="2800" dirty="0" smtClean="0"/>
              <a:t> May their eyes be darkened so they cannot see, and their backs be bent forever. </a:t>
            </a:r>
          </a:p>
          <a:p>
            <a:r>
              <a:rPr lang="en-US" sz="2800" u="sng" dirty="0" smtClean="0"/>
              <a:t>Psa. 69:24</a:t>
            </a:r>
            <a:r>
              <a:rPr lang="en-US" sz="2800" dirty="0" smtClean="0"/>
              <a:t> Pour out your wrath on them; let your fierce anger overtake them. </a:t>
            </a:r>
          </a:p>
          <a:p>
            <a:r>
              <a:rPr lang="en-US" sz="2800" u="sng" dirty="0" smtClean="0"/>
              <a:t>Psa. 69:25</a:t>
            </a:r>
            <a:r>
              <a:rPr lang="en-US" sz="2800" dirty="0" smtClean="0"/>
              <a:t> May their place be deserted; let there be no one to dwell in their tents.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ox(i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ox(i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ox(in)">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1524</TotalTime>
  <Words>1135</Words>
  <Application>Microsoft Office PowerPoint</Application>
  <PresentationFormat>On-screen Show (4:3)</PresentationFormat>
  <Paragraphs>104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Cannata</dc:creator>
  <cp:lastModifiedBy>Don Cannata</cp:lastModifiedBy>
  <cp:revision>180</cp:revision>
  <dcterms:created xsi:type="dcterms:W3CDTF">2012-02-17T21:51:35Z</dcterms:created>
  <dcterms:modified xsi:type="dcterms:W3CDTF">2013-03-15T22:00:54Z</dcterms:modified>
</cp:coreProperties>
</file>