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8" r:id="rId7"/>
    <p:sldId id="263" r:id="rId8"/>
    <p:sldId id="262" r:id="rId9"/>
    <p:sldId id="269" r:id="rId10"/>
    <p:sldId id="270" r:id="rId11"/>
    <p:sldId id="271" r:id="rId12"/>
    <p:sldId id="265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7" autoAdjust="0"/>
  </p:normalViewPr>
  <p:slideViewPr>
    <p:cSldViewPr>
      <p:cViewPr varScale="1">
        <p:scale>
          <a:sx n="72" d="100"/>
          <a:sy n="72" d="100"/>
        </p:scale>
        <p:origin x="-70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2A51F-4DD1-42D7-B1FE-A734B6FA2EAE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FC40F-F66E-4626-A216-74EDB33D6D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A9B8-9547-4035-A918-31DF8D83E6E8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19D9-3F1D-4C3A-8EE6-B8F82C0A1064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61C4-9CBA-47BF-B245-8D3AF07566F0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19A0-E023-4900-9209-95FC3B71E21C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C5F6-2257-4937-A6BE-1D86C7571362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5556-5FD7-422E-9020-C20431DCBBFB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EB92-078D-4C57-B4B4-E74BD63AACA8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68B9-E18D-4BB1-AE9B-7FAF64A54865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7A81-E45D-472A-982B-F6DD6EF554E7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0497-BF68-4274-8940-B8C5AB827284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EFC1-0B12-4E7B-A3CF-3CA10833407F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6B97-3587-40F2-B8DF-7E0EC23C7F50}" type="datetime1">
              <a:rPr lang="en-US" smtClean="0"/>
              <a:pPr/>
              <a:t>3/12/2013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453C-8E80-45E0-91D6-E4CE759953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59436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of 13</a:t>
            </a:r>
          </a:p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April 14, 2013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“Desiring Life and Finding Its Source”</a:t>
            </a:r>
          </a:p>
          <a:p>
            <a:pPr algn="ctr"/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Focal Text: Psalm 34</a:t>
            </a:r>
          </a:p>
          <a:p>
            <a:pPr algn="ctr"/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Quotations from Psalm 34 in the New Testament: 1 Peter 3:10-12</a:t>
            </a:r>
          </a:p>
          <a:p>
            <a:pPr algn="ctr"/>
            <a:r>
              <a:rPr lang="en-US" sz="2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 Aim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To identify the source of true life and to affirm or reaffirm that source for my own life. </a:t>
            </a:r>
          </a:p>
          <a:p>
            <a:pPr algn="ctr"/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Scripture quotes are from the NIV version unless otherwise indicated. Most lesson comments are from the Study Guide followed by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(SG).</a:t>
            </a:r>
            <a:endParaRPr lang="en-US" sz="2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PowerPoint by Don Cannata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267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BaptistWay Press, Dallas, Texas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838200"/>
            <a:ext cx="245652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Honor the Lord (34:15-22)</a:t>
            </a:r>
          </a:p>
          <a:p>
            <a:pPr algn="ctr"/>
            <a:endParaRPr lang="en-US" sz="2800" dirty="0"/>
          </a:p>
        </p:txBody>
      </p:sp>
      <p:pic>
        <p:nvPicPr>
          <p:cNvPr id="6" name="Picture 5" descr="1 Plumb 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295400"/>
            <a:ext cx="1237692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066800"/>
            <a:ext cx="7391400" cy="533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 is true that Yahweh’s attention and care is lavished on the “righteous,” </a:t>
            </a:r>
            <a:r>
              <a:rPr lang="en-US" sz="2800" i="1" dirty="0" smtClean="0"/>
              <a:t>or those who are living up to God’s right standards</a:t>
            </a:r>
            <a:r>
              <a:rPr lang="en-US" sz="2800" dirty="0" smtClean="0"/>
              <a:t>, while he is in opposition to the acts of wicked people (34:15-16). </a:t>
            </a:r>
          </a:p>
          <a:p>
            <a:pPr algn="ctr"/>
            <a:r>
              <a:rPr lang="en-US" sz="2800" dirty="0" smtClean="0"/>
              <a:t>It is also true that the end result of wickedness is God’s condemnation and destruction (34:21). </a:t>
            </a:r>
          </a:p>
          <a:p>
            <a:pPr algn="ctr"/>
            <a:r>
              <a:rPr lang="en-US" sz="2800" dirty="0" smtClean="0"/>
              <a:t>It is not true, however, that right-living people have a divine guarantee that they will experience no trouble whatsoever.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pic>
        <p:nvPicPr>
          <p:cNvPr id="4" name="Picture 3" descr="1 Plumb 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295400"/>
            <a:ext cx="1237692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334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Honor the Lord (34:15-22)</a:t>
            </a:r>
          </a:p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723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34:15</a:t>
            </a:r>
            <a:r>
              <a:rPr lang="en-US" sz="2800" dirty="0" smtClean="0"/>
              <a:t> The eyes of the LORD are on the righteous and his ears are attentive to their cry; </a:t>
            </a:r>
          </a:p>
          <a:p>
            <a:r>
              <a:rPr lang="en-US" sz="2800" u="sng" dirty="0" smtClean="0"/>
              <a:t>Psa. 34:16</a:t>
            </a:r>
            <a:r>
              <a:rPr lang="en-US" sz="2800" dirty="0" smtClean="0"/>
              <a:t> the face of the LORD is against those who do evil, to cut off the memory of them from the earth. </a:t>
            </a:r>
          </a:p>
          <a:p>
            <a:r>
              <a:rPr lang="en-US" sz="2800" u="sng" dirty="0" smtClean="0"/>
              <a:t>Psa. 34:17</a:t>
            </a:r>
            <a:r>
              <a:rPr lang="en-US" sz="2800" dirty="0" smtClean="0"/>
              <a:t> The righteous cry out, and the LORD hears them; he delivers them from all their troubles. </a:t>
            </a:r>
          </a:p>
          <a:p>
            <a:r>
              <a:rPr lang="en-US" sz="2800" u="sng" dirty="0" smtClean="0"/>
              <a:t>Psa. 34:19</a:t>
            </a:r>
            <a:r>
              <a:rPr lang="en-US" sz="2800" dirty="0" smtClean="0"/>
              <a:t> A righteous man may have many troubles, but the LORD delivers him from them all;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762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1 Man's face.jpg"/>
          <p:cNvPicPr>
            <a:picLocks noChangeAspect="1"/>
          </p:cNvPicPr>
          <p:nvPr/>
        </p:nvPicPr>
        <p:blipFill>
          <a:blip r:embed="rId2" cstate="print"/>
          <a:srcRect l="7692" t="3875" r="26923" b="52563"/>
          <a:stretch>
            <a:fillRect/>
          </a:stretch>
        </p:blipFill>
        <p:spPr>
          <a:xfrm>
            <a:off x="304800" y="1828800"/>
            <a:ext cx="1981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Implications And 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838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we discover that God is the source of true life, we experience God’s blessings.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676400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As a result we should desire to share that blessedness with others by bragging on God to everyone who will listen.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429000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What are five things about the life and work of Jesus you could brag to others about him?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4953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What evidence do we have that God actually wants to be found by those who sincerely seek him?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1 Man's face.jpg"/>
          <p:cNvPicPr>
            <a:picLocks noChangeAspect="1"/>
          </p:cNvPicPr>
          <p:nvPr/>
        </p:nvPicPr>
        <p:blipFill>
          <a:blip r:embed="rId2" cstate="print"/>
          <a:srcRect l="7692" t="3875" r="26923" b="52563"/>
          <a:stretch>
            <a:fillRect/>
          </a:stretch>
        </p:blipFill>
        <p:spPr>
          <a:xfrm>
            <a:off x="304800" y="1828800"/>
            <a:ext cx="19812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Implications And Actions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14300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How do you think that church leaders today could help people express more reverence and respect for God in their lives?</a:t>
            </a:r>
          </a:p>
          <a:p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End of Lesson 7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Lesson 8 is entitled “Gratitude for Gods Help” with the focal text Psalm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9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Overview of 13 Lesson Series in Psalms</a:t>
            </a:r>
          </a:p>
          <a:p>
            <a:pPr marL="514350" indent="-514350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411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1. Lord of All</a:t>
            </a:r>
          </a:p>
          <a:p>
            <a:r>
              <a:rPr lang="en-US" sz="2400" dirty="0" smtClean="0"/>
              <a:t>2. God’s Majestic Greatness</a:t>
            </a:r>
          </a:p>
          <a:p>
            <a:r>
              <a:rPr lang="en-US" sz="2400" dirty="0" smtClean="0"/>
              <a:t>3. It’s a Wonderful Life</a:t>
            </a:r>
          </a:p>
          <a:p>
            <a:r>
              <a:rPr lang="en-US" sz="2400" dirty="0" smtClean="0"/>
              <a:t>4. Trusting God in the Darkest Hour</a:t>
            </a:r>
          </a:p>
          <a:p>
            <a:pPr algn="ctr"/>
            <a:r>
              <a:rPr lang="en-US" sz="2400" dirty="0" smtClean="0"/>
              <a:t>5. Committed to the Lord</a:t>
            </a:r>
          </a:p>
          <a:p>
            <a:pPr algn="ctr"/>
            <a:r>
              <a:rPr lang="en-US" sz="2400" dirty="0" smtClean="0"/>
              <a:t>6. The Joy of Forgiveness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7. Desiring Life and Finding Its Source</a:t>
            </a:r>
          </a:p>
          <a:p>
            <a:r>
              <a:rPr lang="en-US" sz="2400" dirty="0" smtClean="0"/>
              <a:t>8. Gratitude for God’s Help</a:t>
            </a:r>
          </a:p>
          <a:p>
            <a:r>
              <a:rPr lang="en-US" sz="2400" dirty="0" smtClean="0"/>
              <a:t>9. No One Does Good</a:t>
            </a:r>
          </a:p>
          <a:p>
            <a:r>
              <a:rPr lang="en-US" sz="2400" dirty="0" smtClean="0"/>
              <a:t>10. A Desperate Cry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0668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11. Testifying of God’s Security and Deliverance</a:t>
            </a:r>
          </a:p>
          <a:p>
            <a:r>
              <a:rPr lang="en-US" sz="2400" dirty="0" smtClean="0"/>
              <a:t>12. Let us Worship, Let Us Obey</a:t>
            </a:r>
          </a:p>
          <a:p>
            <a:r>
              <a:rPr lang="en-US" sz="2400" dirty="0" smtClean="0"/>
              <a:t>13. Give Thanks for the Lord’s Steadfast Love</a:t>
            </a:r>
          </a:p>
          <a:p>
            <a:endParaRPr lang="en-US" dirty="0"/>
          </a:p>
        </p:txBody>
      </p:sp>
      <p:pic>
        <p:nvPicPr>
          <p:cNvPr id="12" name="Picture 11" descr="Stream 2.jpg"/>
          <p:cNvPicPr>
            <a:picLocks noChangeAspect="1"/>
          </p:cNvPicPr>
          <p:nvPr/>
        </p:nvPicPr>
        <p:blipFill>
          <a:blip r:embed="rId2" cstate="print"/>
          <a:srcRect l="4995" t="2114" r="5094" b="2748"/>
          <a:stretch>
            <a:fillRect/>
          </a:stretch>
        </p:blipFill>
        <p:spPr>
          <a:xfrm>
            <a:off x="4724400" y="3352800"/>
            <a:ext cx="3733800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Gaining Insights into the Psalms</a:t>
            </a:r>
          </a:p>
          <a:p>
            <a:pPr algn="ctr"/>
            <a:endParaRPr lang="en-US" sz="2800" dirty="0"/>
          </a:p>
        </p:txBody>
      </p:sp>
      <p:pic>
        <p:nvPicPr>
          <p:cNvPr id="11" name="Picture 10" descr="2 Paul Preaching.jpg"/>
          <p:cNvPicPr>
            <a:picLocks noChangeAspect="1"/>
          </p:cNvPicPr>
          <p:nvPr/>
        </p:nvPicPr>
        <p:blipFill>
          <a:blip r:embed="rId2" cstate="print"/>
          <a:srcRect r="50066"/>
          <a:stretch>
            <a:fillRect/>
          </a:stretch>
        </p:blipFill>
        <p:spPr>
          <a:xfrm>
            <a:off x="152400" y="1143000"/>
            <a:ext cx="1447800" cy="518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1143000"/>
            <a:ext cx="693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These thirteen lessons included in this study of “Psalms: Songs from the Heart of Faith” will span most of the basic psalm types that appear in the Book of Psalms. </a:t>
            </a:r>
          </a:p>
          <a:p>
            <a:pPr algn="ctr"/>
            <a:r>
              <a:rPr lang="en-US" sz="2800" dirty="0" smtClean="0"/>
              <a:t>These lessons were designed to highlight those psalms that the New Testament church found useful in its own faith journey and worship of Jesus Christ as Lord.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400" dirty="0" smtClean="0"/>
              <a:t>Source: Teaching Guide, p. 12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Focus of the Lesson (Psalm 34)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1 Dreams.jpg"/>
          <p:cNvPicPr>
            <a:picLocks noChangeAspect="1"/>
          </p:cNvPicPr>
          <p:nvPr/>
        </p:nvPicPr>
        <p:blipFill>
          <a:blip r:embed="rId2" cstate="print"/>
          <a:srcRect l="6000" r="43333"/>
          <a:stretch>
            <a:fillRect/>
          </a:stretch>
        </p:blipFill>
        <p:spPr>
          <a:xfrm flipH="1">
            <a:off x="7315200" y="1219200"/>
            <a:ext cx="1676400" cy="5120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219200"/>
            <a:ext cx="678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psalm belongs to the Davidic collection. It is one of thirteen in this book whose superscription or heading states a connection with a specific event in the life of David. 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The heading seemingly refers to the events recorded in 1 Samuel 21:10-15, when David acted in a bizarre way in order to be sent away by the Philistine king.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33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Glorify the Lord (34:1-3)</a:t>
            </a:r>
          </a:p>
          <a:p>
            <a:endParaRPr lang="en-US" sz="2800" dirty="0"/>
          </a:p>
        </p:txBody>
      </p:sp>
      <p:pic>
        <p:nvPicPr>
          <p:cNvPr id="7" name="Picture 6" descr="1 Pray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2408682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1143000"/>
            <a:ext cx="6096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psalmist was serious in his bragging about what the Lord had done for him in his life.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The word “afflicted” (34:2) can also be rendered as </a:t>
            </a:r>
            <a:r>
              <a:rPr lang="en-US" sz="2800" i="1" dirty="0" smtClean="0"/>
              <a:t>poor or humble</a:t>
            </a:r>
            <a:r>
              <a:rPr lang="en-US" sz="2800" dirty="0" smtClean="0"/>
              <a:t>. It usually carries the sense of having been delivered from crisis or trouble. The psalmist encouraged others to join him in bragging on God.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Glorify the Lord (34:1-3)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295400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Psa. 34:1</a:t>
            </a:r>
            <a:r>
              <a:rPr lang="en-US" sz="2800" dirty="0" smtClean="0"/>
              <a:t> I will extol the LORD at all times; his praise will always be on my lips. </a:t>
            </a:r>
          </a:p>
          <a:p>
            <a:r>
              <a:rPr lang="en-US" sz="2800" u="sng" dirty="0" smtClean="0"/>
              <a:t>Psa. 34:2</a:t>
            </a:r>
            <a:r>
              <a:rPr lang="en-US" sz="2800" dirty="0" smtClean="0"/>
              <a:t> My soul will boast in the LORD; let the afflicted hear and rejoice. </a:t>
            </a:r>
          </a:p>
          <a:p>
            <a:r>
              <a:rPr lang="en-US" sz="2800" u="sng" dirty="0" smtClean="0"/>
              <a:t>Psa. 34:3</a:t>
            </a:r>
            <a:r>
              <a:rPr lang="en-US" sz="2800" dirty="0" smtClean="0"/>
              <a:t> Glorify the LORD with me; let us exalt his name together. </a:t>
            </a:r>
          </a:p>
          <a:p>
            <a:endParaRPr lang="en-US" sz="2800" dirty="0"/>
          </a:p>
        </p:txBody>
      </p:sp>
      <p:pic>
        <p:nvPicPr>
          <p:cNvPr id="6" name="Picture 5" descr="1 Pray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240868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33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Seek the Lord (34:4-7)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990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 </a:t>
            </a:r>
          </a:p>
          <a:p>
            <a:endParaRPr lang="en-US" sz="2800" dirty="0"/>
          </a:p>
        </p:txBody>
      </p:sp>
      <p:pic>
        <p:nvPicPr>
          <p:cNvPr id="11" name="Picture 10" descr="2 contentment - man.jpg"/>
          <p:cNvPicPr>
            <a:picLocks noChangeAspect="1"/>
          </p:cNvPicPr>
          <p:nvPr/>
        </p:nvPicPr>
        <p:blipFill>
          <a:blip r:embed="rId2" cstate="print"/>
          <a:srcRect l="42500" r="15000"/>
          <a:stretch>
            <a:fillRect/>
          </a:stretch>
        </p:blipFill>
        <p:spPr>
          <a:xfrm>
            <a:off x="7162800" y="1143000"/>
            <a:ext cx="1676400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143000"/>
            <a:ext cx="6629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these verses the psalmist revealed that God had delivered him from a troubling situation (34:4,6).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When we genuinely seek God, we can trust God to deliver us from trouble and to protect us. “The angel of the Lord” (34:7) is the one through whom we experience this protection.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3400"/>
            <a:ext cx="6781800" cy="713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        Seek the Lord (34:4-7)</a:t>
            </a:r>
          </a:p>
          <a:p>
            <a:r>
              <a:rPr lang="en-US" sz="2800" u="sng" dirty="0" smtClean="0"/>
              <a:t>Psa. 34:4</a:t>
            </a:r>
            <a:r>
              <a:rPr lang="en-US" sz="2800" dirty="0" smtClean="0"/>
              <a:t> I sought the LORD, and he answered me; he delivered me from all my fears. </a:t>
            </a:r>
          </a:p>
          <a:p>
            <a:r>
              <a:rPr lang="en-US" sz="2800" u="sng" dirty="0" smtClean="0"/>
              <a:t>Psa. 34:5</a:t>
            </a:r>
            <a:r>
              <a:rPr lang="en-US" sz="2800" dirty="0" smtClean="0"/>
              <a:t> Those who look to him are radiant; their faces are never covered with shame. </a:t>
            </a:r>
          </a:p>
          <a:p>
            <a:r>
              <a:rPr lang="en-US" sz="2800" u="sng" dirty="0" smtClean="0"/>
              <a:t>Psa. 34:6</a:t>
            </a:r>
            <a:r>
              <a:rPr lang="en-US" sz="2800" dirty="0" smtClean="0"/>
              <a:t> This poor man called, and the LORD heard him; he saved him out of all his troubles. </a:t>
            </a:r>
          </a:p>
          <a:p>
            <a:r>
              <a:rPr lang="en-US" sz="2800" u="sng" dirty="0" smtClean="0"/>
              <a:t>Psa. 34:7</a:t>
            </a:r>
            <a:r>
              <a:rPr lang="en-US" sz="2800" dirty="0" smtClean="0"/>
              <a:t> The angel of the LORD encamps around those who fear him, and he delivers them.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2 contentment - man.jpg"/>
          <p:cNvPicPr>
            <a:picLocks noChangeAspect="1"/>
          </p:cNvPicPr>
          <p:nvPr/>
        </p:nvPicPr>
        <p:blipFill>
          <a:blip r:embed="rId2" cstate="print"/>
          <a:srcRect l="42500" r="15000"/>
          <a:stretch>
            <a:fillRect/>
          </a:stretch>
        </p:blipFill>
        <p:spPr>
          <a:xfrm>
            <a:off x="7162800" y="1143000"/>
            <a:ext cx="1676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453C-8E80-45E0-91D6-E4CE759953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7 - Psalms</a:t>
            </a:r>
          </a:p>
          <a:p>
            <a:pPr algn="ctr"/>
            <a:endParaRPr lang="en-US" dirty="0"/>
          </a:p>
        </p:txBody>
      </p:sp>
      <p:pic>
        <p:nvPicPr>
          <p:cNvPr id="5" name="Picture 4" descr="1 Hope 2.jpg"/>
          <p:cNvPicPr>
            <a:picLocks noChangeAspect="1"/>
          </p:cNvPicPr>
          <p:nvPr/>
        </p:nvPicPr>
        <p:blipFill>
          <a:blip r:embed="rId2" cstate="print"/>
          <a:srcRect r="21875"/>
          <a:stretch>
            <a:fillRect/>
          </a:stretch>
        </p:blipFill>
        <p:spPr>
          <a:xfrm>
            <a:off x="152400" y="1143000"/>
            <a:ext cx="19050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3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Fear the Lord (34:8-14)</a:t>
            </a: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0668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 is hard to overestimate the importance of what it meant to “fear the Lord” (34:7,9,11). </a:t>
            </a:r>
            <a:r>
              <a:rPr lang="en-US" sz="2800" i="1" dirty="0" smtClean="0"/>
              <a:t>To fear God was to have an extreme reverence or respect for God, to trust God completely, and to express total dependence on God. </a:t>
            </a:r>
            <a:r>
              <a:rPr lang="en-US" sz="2800" dirty="0" smtClean="0">
                <a:solidFill>
                  <a:srgbClr val="C00000"/>
                </a:solidFill>
              </a:rPr>
              <a:t>SG</a:t>
            </a:r>
          </a:p>
          <a:p>
            <a:r>
              <a:rPr lang="en-US" sz="2800" u="sng" dirty="0" smtClean="0"/>
              <a:t>Psa. 34:9</a:t>
            </a:r>
            <a:r>
              <a:rPr lang="en-US" sz="2800" dirty="0" smtClean="0"/>
              <a:t> Fear the LORD, you his saints, for those who fear him lack nothing.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1073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Cannata</dc:creator>
  <cp:lastModifiedBy>Don Cannata</cp:lastModifiedBy>
  <cp:revision>162</cp:revision>
  <dcterms:created xsi:type="dcterms:W3CDTF">2012-02-17T21:27:15Z</dcterms:created>
  <dcterms:modified xsi:type="dcterms:W3CDTF">2013-03-12T19:21:53Z</dcterms:modified>
</cp:coreProperties>
</file>