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7" r:id="rId2"/>
    <p:sldId id="281" r:id="rId3"/>
    <p:sldId id="282" r:id="rId4"/>
    <p:sldId id="283" r:id="rId5"/>
    <p:sldId id="284" r:id="rId6"/>
    <p:sldId id="277" r:id="rId7"/>
    <p:sldId id="278" r:id="rId8"/>
    <p:sldId id="279" r:id="rId9"/>
    <p:sldId id="286" r:id="rId10"/>
    <p:sldId id="290" r:id="rId11"/>
    <p:sldId id="288" r:id="rId12"/>
    <p:sldId id="280" r:id="rId13"/>
    <p:sldId id="287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7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1271-4803-4990-A031-65B9A717DC5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E6A23-39EC-488D-BE63-F5BC1EEAE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FBA1-BA51-49C8-88BD-E596F8DA22CA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4CD-B19F-4F7B-A356-F9CE298B7C82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92F8-6BE1-4393-8F06-06931AFABEFA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F21B-F472-4F95-9E41-C253C08A6D6A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8592-B96D-4970-B12B-4F263BF5A4D3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3FA-CA7D-4B0D-B9FF-1817481BE647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B16-1B50-4C56-B0C5-611898811108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B51B-081E-4DC3-A03E-5A512846C6CD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FAD-136B-4A43-B295-A190ECB96AC4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E144-13AA-4987-B177-7FE7622BD093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D95C-6FF4-441E-9851-744DFD7580E6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95733B-5F7B-4C16-BB4A-9777FABCB859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E788B5-6A33-4E61-8D15-3752F68C3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5867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of 13</a:t>
            </a:r>
          </a:p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March 17, 2013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“It’s a Wonderful Life”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Focal Text: Psalm 16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Quotations of Psalm 16 in the New Testament are found in 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Acts 2:25-28, 31</a:t>
            </a:r>
          </a:p>
          <a:p>
            <a:pPr algn="ctr"/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Aim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To identify why I can rejoice in God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Scripture quotes are from the NIV version. Most lesson comments are from the Study Guide followed by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SG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PowerPoint by Don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Cannata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724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BaptistWay</a:t>
            </a:r>
            <a:r>
              <a:rPr lang="en-US" dirty="0" smtClean="0"/>
              <a:t> Press, Dallas, Texas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066800"/>
            <a:ext cx="2456522" cy="3429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pic>
        <p:nvPicPr>
          <p:cNvPr id="4" name="Picture 3" descr="1 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066800"/>
            <a:ext cx="1570251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Declaration of God’s Deliverance (16:9-11)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716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final section of this psalm the psalmist made a declaration of faith in the Lord who can be trusted in every situation. David joyfully expressed the idea that God would not forsake him.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SG</a:t>
            </a:r>
          </a:p>
          <a:p>
            <a:r>
              <a:rPr lang="en-US" sz="2800" u="sng" dirty="0" smtClean="0"/>
              <a:t>Psa. 16:9</a:t>
            </a:r>
            <a:r>
              <a:rPr lang="en-US" sz="2800" dirty="0" smtClean="0"/>
              <a:t> Therefore my heart is glad and my tongue rejoices; my body also will rest secure, </a:t>
            </a:r>
          </a:p>
          <a:p>
            <a:r>
              <a:rPr lang="en-US" sz="2800" u="sng" dirty="0" smtClean="0"/>
              <a:t>Psa. 16:10 </a:t>
            </a:r>
            <a:r>
              <a:rPr lang="en-US" sz="2800" dirty="0" smtClean="0"/>
              <a:t> because you will not abandon me to the grave, nor will you let your Holy One see decay.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16:11</a:t>
            </a:r>
            <a:r>
              <a:rPr lang="en-US" sz="2800" dirty="0" smtClean="0"/>
              <a:t> You have made known to me the path of life; you will fill me with joy in your presence, with eternal pleasures at your right hand.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To dwell in the presence of God is the ultimate experience of life. David expressed the idea of having a covenantal relationship with God that allowed him to never be separated from God’s joyful presence.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Declaration of God’s Deliverance (16:9-11)</a:t>
            </a:r>
          </a:p>
          <a:p>
            <a:endParaRPr lang="en-US" sz="2800" dirty="0"/>
          </a:p>
        </p:txBody>
      </p:sp>
      <p:pic>
        <p:nvPicPr>
          <p:cNvPr id="7" name="Picture 6" descr="1 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066800"/>
            <a:ext cx="1570251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pic>
        <p:nvPicPr>
          <p:cNvPr id="3" name="Picture 2" descr="1 Man's face.jpg"/>
          <p:cNvPicPr>
            <a:picLocks noChangeAspect="1"/>
          </p:cNvPicPr>
          <p:nvPr/>
        </p:nvPicPr>
        <p:blipFill>
          <a:blip r:embed="rId2" cstate="print"/>
          <a:srcRect l="7692" t="3875" r="26923" b="52563"/>
          <a:stretch>
            <a:fillRect/>
          </a:stretch>
        </p:blipFill>
        <p:spPr>
          <a:xfrm>
            <a:off x="228600" y="1219200"/>
            <a:ext cx="1981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6858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Implications and </a:t>
            </a:r>
            <a:r>
              <a:rPr lang="en-US" sz="2800" b="1" dirty="0" smtClean="0">
                <a:solidFill>
                  <a:srgbClr val="C00000"/>
                </a:solidFill>
              </a:rPr>
              <a:t>Actions</a:t>
            </a:r>
          </a:p>
          <a:p>
            <a:r>
              <a:rPr lang="en-US" sz="2800" dirty="0" smtClean="0"/>
              <a:t>God does not intend for us to worry needlessly about our days here on earth but rather to rejoice in knowing that God is in control.    </a:t>
            </a:r>
          </a:p>
          <a:p>
            <a:pPr algn="ctr"/>
            <a:r>
              <a:rPr lang="en-US" sz="2800" dirty="0" smtClean="0"/>
              <a:t>Are you a Christian living in defeat? Start by memorizing the words of this psalm.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The psalmist cited the attributes of God that were most comforting to him. As you reflect on this Psalm, what attributes of God are most assuring to you?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pic>
        <p:nvPicPr>
          <p:cNvPr id="3" name="Picture 2" descr="1 Man's face.jpg"/>
          <p:cNvPicPr>
            <a:picLocks noChangeAspect="1"/>
          </p:cNvPicPr>
          <p:nvPr/>
        </p:nvPicPr>
        <p:blipFill>
          <a:blip r:embed="rId2" cstate="print"/>
          <a:srcRect l="7692" t="3875" r="26923" b="52563"/>
          <a:stretch>
            <a:fillRect/>
          </a:stretch>
        </p:blipFill>
        <p:spPr>
          <a:xfrm>
            <a:off x="228600" y="1219200"/>
            <a:ext cx="1981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38100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 What insights from this psalm can you incorporate into your life to enhance your worship of God?</a:t>
            </a:r>
          </a:p>
          <a:p>
            <a:r>
              <a:rPr lang="en-US" sz="2800" dirty="0" smtClean="0"/>
              <a:t>3. What are some teachings of Jesus concerning life and death?</a:t>
            </a:r>
          </a:p>
          <a:p>
            <a:r>
              <a:rPr lang="en-US" sz="2800" dirty="0" smtClean="0"/>
              <a:t>4. In what ways can this psalm change or deepen your prayer life?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End of Lesson 3</a:t>
            </a:r>
          </a:p>
          <a:p>
            <a:pPr algn="ctr"/>
            <a:r>
              <a:rPr lang="en-US" sz="2800" dirty="0" smtClean="0"/>
              <a:t>Lesson 4 is entitled </a:t>
            </a:r>
            <a:r>
              <a:rPr lang="en-US" sz="2800" dirty="0" smtClean="0"/>
              <a:t>“Trusting God in the Darkest Hour” – Psalm 22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685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Implications and Actions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Overview of 13 Lesson Series in Psalms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19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1. Lord of All</a:t>
            </a:r>
          </a:p>
          <a:p>
            <a:r>
              <a:rPr lang="en-US" sz="2400" dirty="0" smtClean="0"/>
              <a:t>2. God’s Majestic Greatness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3. It’s a Wonderful Life</a:t>
            </a:r>
          </a:p>
          <a:p>
            <a:r>
              <a:rPr lang="en-US" sz="2400" dirty="0" smtClean="0"/>
              <a:t>4. Trusting God in the Darkest Hour</a:t>
            </a:r>
          </a:p>
          <a:p>
            <a:r>
              <a:rPr lang="en-US" sz="2400" dirty="0" smtClean="0"/>
              <a:t>5. Committed to the Lord</a:t>
            </a:r>
          </a:p>
          <a:p>
            <a:r>
              <a:rPr lang="en-US" sz="2400" dirty="0" smtClean="0"/>
              <a:t>6. The Joy of Forgiveness</a:t>
            </a:r>
          </a:p>
          <a:p>
            <a:r>
              <a:rPr lang="en-US" sz="2400" dirty="0" smtClean="0"/>
              <a:t>7. Desiring Life and Finding Its Source</a:t>
            </a:r>
          </a:p>
          <a:p>
            <a:r>
              <a:rPr lang="en-US" sz="2400" dirty="0" smtClean="0"/>
              <a:t>8. Gratitude for God’s Help</a:t>
            </a:r>
          </a:p>
          <a:p>
            <a:r>
              <a:rPr lang="en-US" sz="2400" dirty="0" smtClean="0"/>
              <a:t>9. No One Does Good</a:t>
            </a:r>
          </a:p>
          <a:p>
            <a:r>
              <a:rPr lang="en-US" sz="2400" dirty="0" smtClean="0"/>
              <a:t>10. A Desperate Cry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9144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11. Testifying of God’s Security and Deliverance</a:t>
            </a:r>
          </a:p>
          <a:p>
            <a:r>
              <a:rPr lang="en-US" sz="2400" dirty="0" smtClean="0"/>
              <a:t>12. Let us Worship, Let Us Obey</a:t>
            </a:r>
          </a:p>
          <a:p>
            <a:r>
              <a:rPr lang="en-US" sz="2400" dirty="0" smtClean="0"/>
              <a:t>13. Give Thanks for the Lord’s Steadfast Love</a:t>
            </a:r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Stream 2.jpg"/>
          <p:cNvPicPr>
            <a:picLocks noChangeAspect="1"/>
          </p:cNvPicPr>
          <p:nvPr/>
        </p:nvPicPr>
        <p:blipFill>
          <a:blip r:embed="rId2" cstate="print"/>
          <a:srcRect l="4995" t="2114" r="5094" b="2748"/>
          <a:stretch>
            <a:fillRect/>
          </a:stretch>
        </p:blipFill>
        <p:spPr>
          <a:xfrm>
            <a:off x="5257800" y="3581400"/>
            <a:ext cx="3581400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09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Understanding more about </a:t>
            </a:r>
            <a:r>
              <a:rPr lang="en-US" sz="2800" b="1" dirty="0" smtClean="0">
                <a:solidFill>
                  <a:srgbClr val="C00000"/>
                </a:solidFill>
              </a:rPr>
              <a:t>the Psalms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Man worshi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295400"/>
            <a:ext cx="1485900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7162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speak of the Psalms as the Psalms of David. He has been considered the principle writer. He gives the keynote and </a:t>
            </a:r>
            <a:r>
              <a:rPr lang="en-US" sz="2800" dirty="0" smtClean="0"/>
              <a:t>his </a:t>
            </a:r>
            <a:r>
              <a:rPr lang="en-US" sz="2800" dirty="0" smtClean="0"/>
              <a:t>voice rises highest in the sacred choir. </a:t>
            </a:r>
          </a:p>
          <a:p>
            <a:r>
              <a:rPr lang="en-US" sz="2800" dirty="0" smtClean="0"/>
              <a:t>But there were other authors besides him. Seventy-three of the 150 Psalms are assigned to him; fifty are anonymous. Psalm 90 was written by Moses.</a:t>
            </a:r>
          </a:p>
          <a:p>
            <a:pPr algn="ctr"/>
            <a:r>
              <a:rPr lang="en-US" sz="2400" dirty="0" smtClean="0"/>
              <a:t>Source: “What the Bible Is All About”, NIV Version, Gospel Light Publications, 1998, </a:t>
            </a:r>
          </a:p>
          <a:p>
            <a:pPr algn="ctr"/>
            <a:r>
              <a:rPr lang="en-US" sz="2400" dirty="0" smtClean="0"/>
              <a:t>p. 198 - 199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2 Friendship - older 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3198971" cy="541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762000"/>
            <a:ext cx="5410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Introducing </a:t>
            </a:r>
            <a:r>
              <a:rPr lang="en-US" sz="2800" b="1" dirty="0" smtClean="0">
                <a:solidFill>
                  <a:srgbClr val="C00000"/>
                </a:solidFill>
              </a:rPr>
              <a:t>Psalm 16</a:t>
            </a:r>
            <a:endParaRPr lang="en-US" sz="2800" dirty="0" smtClean="0"/>
          </a:p>
          <a:p>
            <a:r>
              <a:rPr lang="en-US" sz="2800" dirty="0" smtClean="0"/>
              <a:t>There’s no about about it; life can indeed be hard. Psalm 16, though, provides lyrics of a different tone. </a:t>
            </a:r>
          </a:p>
          <a:p>
            <a:endParaRPr lang="en-US" sz="2800" dirty="0" smtClean="0"/>
          </a:p>
          <a:p>
            <a:r>
              <a:rPr lang="en-US" sz="2800" dirty="0" smtClean="0"/>
              <a:t>Instead of bemoaning life’s struggles and trials, David wrote a song to describe why it’s a wonderful life being a servant of the Lord.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09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Prayer for God’s Protection (16:1-2)</a:t>
            </a:r>
          </a:p>
          <a:p>
            <a:pPr algn="ctr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1 Shephard.jpg"/>
          <p:cNvPicPr>
            <a:picLocks noChangeAspect="1"/>
          </p:cNvPicPr>
          <p:nvPr/>
        </p:nvPicPr>
        <p:blipFill>
          <a:blip r:embed="rId2" cstate="print"/>
          <a:srcRect l="6610" r="27289" b="7335"/>
          <a:stretch>
            <a:fillRect/>
          </a:stretch>
        </p:blipFill>
        <p:spPr>
          <a:xfrm>
            <a:off x="7162800" y="1371600"/>
            <a:ext cx="16764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1430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The psalm begins with a prayer.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shepherd’s job was to keep watch over his flock.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David was now king or </a:t>
            </a:r>
            <a:r>
              <a:rPr lang="en-US" sz="2800" i="1" dirty="0" smtClean="0"/>
              <a:t>watchman</a:t>
            </a:r>
            <a:r>
              <a:rPr lang="en-US" sz="2800" dirty="0" smtClean="0"/>
              <a:t> of Israel.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God continually watches over us.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David recognized that God not only watched over him but that he belonged to God.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He gave God praise for giving him everything he had.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Prayer for God’s Protection (16:1-2)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1 Shephard.jpg"/>
          <p:cNvPicPr>
            <a:picLocks noChangeAspect="1"/>
          </p:cNvPicPr>
          <p:nvPr/>
        </p:nvPicPr>
        <p:blipFill>
          <a:blip r:embed="rId2" cstate="print"/>
          <a:srcRect l="6610" r="27289" b="7335"/>
          <a:stretch>
            <a:fillRect/>
          </a:stretch>
        </p:blipFill>
        <p:spPr>
          <a:xfrm>
            <a:off x="7162800" y="1371600"/>
            <a:ext cx="1676400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066800"/>
            <a:ext cx="64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16:1</a:t>
            </a:r>
            <a:r>
              <a:rPr lang="en-US" sz="2800" dirty="0" smtClean="0"/>
              <a:t> Keep me safe, O God, for in you I take refuge. </a:t>
            </a:r>
          </a:p>
          <a:p>
            <a:r>
              <a:rPr lang="en-US" sz="2800" u="sng" dirty="0" smtClean="0"/>
              <a:t>Psa. 16:2</a:t>
            </a:r>
            <a:r>
              <a:rPr lang="en-US" sz="2800" dirty="0" smtClean="0"/>
              <a:t> I said to the LORD,  “You are my Lord; apart from you I have no good thing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He offered this prayer in full confidence that the Lord was able to perform what David asked.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How </a:t>
            </a:r>
            <a:r>
              <a:rPr lang="en-US" sz="2800" dirty="0" smtClean="0"/>
              <a:t>does David’s praying compare to our praying?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3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Distinction of God’s Divinity (16:3-4)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1 Man praying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1600200" cy="518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990600"/>
            <a:ext cx="6934200" cy="541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David contrasted the righteous followers of God with those who worshiped idols.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By using this distinction, the psalmist in verse 4 rejected two practices of pagan ritual, pouring out blood offering to the gods and using their names in utterances of magical incantation.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As worshipers of God and followers of Christ, we must be careful that our worship is pleasing to God.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Distinction of God’s Divinity (16:3-4)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1 Man praying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1600200" cy="518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990600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16:3</a:t>
            </a:r>
            <a:r>
              <a:rPr lang="en-US" sz="2800" dirty="0" smtClean="0"/>
              <a:t>  As for the saints who are in the land, they are the glorious ones in whom is all my delight. </a:t>
            </a:r>
          </a:p>
          <a:p>
            <a:r>
              <a:rPr lang="en-US" sz="2800" u="sng" dirty="0" smtClean="0"/>
              <a:t>Psa. 16:4</a:t>
            </a:r>
            <a:r>
              <a:rPr lang="en-US" sz="2800" dirty="0" smtClean="0"/>
              <a:t> The sorrows of those will increase who run after other gods. I will not pour out their libations of blood or take up their names on my lips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algn="ctr"/>
            <a:r>
              <a:rPr lang="en-US" sz="2800" dirty="0" smtClean="0"/>
              <a:t>The psalmist’s loyalty to God can be seen in his refusing to take part in any portion of the idolater’s empty rituals.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3 Psalms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763000" cy="713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16:5</a:t>
            </a:r>
            <a:r>
              <a:rPr lang="en-US" sz="2800" dirty="0" smtClean="0"/>
              <a:t> LORD, you have assigned me my portion and my cup; you have made my lot secure. </a:t>
            </a:r>
          </a:p>
          <a:p>
            <a:r>
              <a:rPr lang="en-US" sz="2800" u="sng" dirty="0" smtClean="0"/>
              <a:t>Psa. 16:6</a:t>
            </a:r>
            <a:r>
              <a:rPr lang="en-US" sz="2800" dirty="0" smtClean="0"/>
              <a:t> The boundary lines have fallen for me in pleasant places; surely I have a delightful inheritance. </a:t>
            </a:r>
          </a:p>
          <a:p>
            <a:r>
              <a:rPr lang="en-US" sz="2800" u="sng" dirty="0" smtClean="0"/>
              <a:t>Psa. 16:7</a:t>
            </a:r>
            <a:r>
              <a:rPr lang="en-US" sz="2800" dirty="0" smtClean="0"/>
              <a:t> I will praise the LORD, who counsels me; even at night my heart instructs me. </a:t>
            </a:r>
          </a:p>
          <a:p>
            <a:r>
              <a:rPr lang="en-US" sz="2800" u="sng" dirty="0" smtClean="0"/>
              <a:t>Psa. 16:8</a:t>
            </a:r>
            <a:r>
              <a:rPr lang="en-US" sz="2800" dirty="0" smtClean="0"/>
              <a:t> I have set the LORD always before me. Because he is at my right hand, I will not be shaken. 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 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88B5-6A33-4E61-8D15-3752F68C37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1 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228600"/>
            <a:ext cx="72291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Acknowledgement of God’s Provision and Guidance (16:5-8)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1105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Cannata</dc:creator>
  <cp:lastModifiedBy>Don Cannata</cp:lastModifiedBy>
  <cp:revision>180</cp:revision>
  <dcterms:created xsi:type="dcterms:W3CDTF">2012-02-17T17:17:34Z</dcterms:created>
  <dcterms:modified xsi:type="dcterms:W3CDTF">2013-02-20T22:27:05Z</dcterms:modified>
</cp:coreProperties>
</file>