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96" r:id="rId3"/>
    <p:sldId id="284" r:id="rId4"/>
    <p:sldId id="287" r:id="rId5"/>
    <p:sldId id="288" r:id="rId6"/>
    <p:sldId id="289" r:id="rId7"/>
    <p:sldId id="290" r:id="rId8"/>
    <p:sldId id="283" r:id="rId9"/>
    <p:sldId id="282" r:id="rId10"/>
    <p:sldId id="281" r:id="rId11"/>
    <p:sldId id="291" r:id="rId12"/>
    <p:sldId id="293" r:id="rId13"/>
    <p:sldId id="294"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11" y="-82"/>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5A23B-CBDA-48D7-B141-CA8165DD1602}" type="datetimeFigureOut">
              <a:rPr lang="en-US" smtClean="0"/>
              <a:pPr/>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6CB8E-1428-4980-8DFA-EA9A06A903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16CB8E-1428-4980-8DFA-EA9A06A903A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01949A-FBF9-4058-967A-114D44AAE506}" type="datetime1">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CC8F8-266F-4F05-B9CA-0271765E125C}" type="datetime1">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07977-4BE5-4E74-8F56-1ECB68610B0B}" type="datetime1">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E2118-FD63-458F-93FD-CD25ABF9C9E6}" type="datetime1">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2C202-33D1-4962-805D-0CDCE5C9DB60}" type="datetime1">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D52BA-034A-4B0E-AD68-97BE79F9F5E5}" type="datetime1">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99EFA-9F31-4DF2-8DF8-AE9620F33E4F}" type="datetime1">
              <a:rPr lang="en-US" smtClean="0"/>
              <a:pPr/>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2D64F4-4CFA-467E-BFEF-3286476013CD}" type="datetime1">
              <a:rPr lang="en-US" smtClean="0"/>
              <a:pPr/>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A8D-29F1-4A12-BC58-AA4253518931}" type="datetime1">
              <a:rPr lang="en-US" smtClean="0"/>
              <a:pPr/>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D1071-5D44-4454-BE93-07947C475B0B}" type="datetime1">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8C21-18E4-421E-BA25-967A71F0167F}" type="datetime1">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11083-4221-4D73-8184-5D7790C37C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915E7-4418-4CDB-AF43-0DE36CA564DE}" type="datetime1">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1083-4221-4D73-8184-5D7790C37C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3"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369332"/>
          </a:xfrm>
          <a:prstGeom prst="rect">
            <a:avLst/>
          </a:prstGeom>
          <a:noFill/>
        </p:spPr>
        <p:txBody>
          <a:bodyPr wrap="square" rtlCol="0">
            <a:spAutoFit/>
          </a:bodyPr>
          <a:lstStyle/>
          <a:p>
            <a:endParaRPr lang="en-US" dirty="0"/>
          </a:p>
        </p:txBody>
      </p:sp>
      <p:sp>
        <p:nvSpPr>
          <p:cNvPr id="6" name="TextBox 5"/>
          <p:cNvSpPr txBox="1"/>
          <p:nvPr/>
        </p:nvSpPr>
        <p:spPr>
          <a:xfrm>
            <a:off x="152400" y="228600"/>
            <a:ext cx="6477000" cy="6524863"/>
          </a:xfrm>
          <a:prstGeom prst="rect">
            <a:avLst/>
          </a:prstGeom>
          <a:noFill/>
        </p:spPr>
        <p:txBody>
          <a:bodyPr wrap="square" rtlCol="0">
            <a:spAutoFit/>
          </a:bodyPr>
          <a:lstStyle/>
          <a:p>
            <a:pPr algn="ctr"/>
            <a:r>
              <a:rPr lang="en-US" sz="2400" b="1" dirty="0" smtClean="0">
                <a:latin typeface="Verdana" pitchFamily="34" charset="0"/>
                <a:ea typeface="Verdana" pitchFamily="34" charset="0"/>
                <a:cs typeface="Verdana" pitchFamily="34" charset="0"/>
              </a:rPr>
              <a:t>Lesson 2 of 13</a:t>
            </a:r>
          </a:p>
          <a:p>
            <a:pPr algn="ctr"/>
            <a:r>
              <a:rPr lang="en-US" sz="2400" b="1" dirty="0" smtClean="0">
                <a:latin typeface="Verdana" pitchFamily="34" charset="0"/>
                <a:ea typeface="Verdana" pitchFamily="34" charset="0"/>
                <a:cs typeface="Verdana" pitchFamily="34" charset="0"/>
              </a:rPr>
              <a:t>March 10, 2013</a:t>
            </a:r>
          </a:p>
          <a:p>
            <a:pPr algn="ctr"/>
            <a:r>
              <a:rPr lang="en-US" sz="2800" b="1" dirty="0" smtClean="0">
                <a:solidFill>
                  <a:srgbClr val="C00000"/>
                </a:solidFill>
                <a:latin typeface="Verdana" pitchFamily="34" charset="0"/>
                <a:ea typeface="Verdana" pitchFamily="34" charset="0"/>
                <a:cs typeface="Verdana" pitchFamily="34" charset="0"/>
              </a:rPr>
              <a:t>“God’s Majestic Greatness”</a:t>
            </a:r>
          </a:p>
          <a:p>
            <a:pPr algn="ctr"/>
            <a:r>
              <a:rPr lang="en-US" sz="2800" b="1" dirty="0" smtClean="0">
                <a:solidFill>
                  <a:srgbClr val="C00000"/>
                </a:solidFill>
                <a:latin typeface="Verdana" pitchFamily="34" charset="0"/>
                <a:ea typeface="Verdana" pitchFamily="34" charset="0"/>
                <a:cs typeface="Verdana" pitchFamily="34" charset="0"/>
              </a:rPr>
              <a:t>Focal Text: Psalm 8</a:t>
            </a:r>
          </a:p>
          <a:p>
            <a:pPr algn="ctr"/>
            <a:r>
              <a:rPr lang="en-US" dirty="0" smtClean="0">
                <a:latin typeface="Verdana" pitchFamily="34" charset="0"/>
                <a:ea typeface="Verdana" pitchFamily="34" charset="0"/>
                <a:cs typeface="Verdana" pitchFamily="34" charset="0"/>
              </a:rPr>
              <a:t>(Not all Focal Texts appear.)</a:t>
            </a:r>
          </a:p>
          <a:p>
            <a:pPr algn="ctr"/>
            <a:endParaRPr lang="en-US" dirty="0" smtClean="0">
              <a:latin typeface="Verdana" pitchFamily="34" charset="0"/>
              <a:ea typeface="Verdana" pitchFamily="34" charset="0"/>
              <a:cs typeface="Verdana" pitchFamily="34" charset="0"/>
            </a:endParaRPr>
          </a:p>
          <a:p>
            <a:pPr algn="ctr"/>
            <a:r>
              <a:rPr lang="en-US" sz="2400" dirty="0" smtClean="0">
                <a:latin typeface="Verdana" pitchFamily="34" charset="0"/>
                <a:ea typeface="Verdana" pitchFamily="34" charset="0"/>
                <a:cs typeface="Verdana" pitchFamily="34" charset="0"/>
              </a:rPr>
              <a:t>References of Psalm 8 in the New Testament are found the </a:t>
            </a:r>
            <a:r>
              <a:rPr lang="en-US" sz="2400" dirty="0" smtClean="0">
                <a:latin typeface="Verdana" pitchFamily="34" charset="0"/>
                <a:ea typeface="Verdana" pitchFamily="34" charset="0"/>
                <a:cs typeface="Verdana" pitchFamily="34" charset="0"/>
              </a:rPr>
              <a:t>at end </a:t>
            </a:r>
            <a:r>
              <a:rPr lang="en-US" sz="2400" dirty="0" smtClean="0">
                <a:latin typeface="Verdana" pitchFamily="34" charset="0"/>
                <a:ea typeface="Verdana" pitchFamily="34" charset="0"/>
                <a:cs typeface="Verdana" pitchFamily="34" charset="0"/>
              </a:rPr>
              <a:t>of this </a:t>
            </a:r>
            <a:r>
              <a:rPr lang="en-US" sz="2400" dirty="0" smtClean="0">
                <a:latin typeface="Verdana" pitchFamily="34" charset="0"/>
                <a:ea typeface="Verdana" pitchFamily="34" charset="0"/>
                <a:cs typeface="Verdana" pitchFamily="34" charset="0"/>
              </a:rPr>
              <a:t>lesson in </a:t>
            </a:r>
            <a:r>
              <a:rPr lang="en-US" sz="2400" u="sng" dirty="0" smtClean="0">
                <a:latin typeface="Verdana" pitchFamily="34" charset="0"/>
                <a:ea typeface="Verdana" pitchFamily="34" charset="0"/>
                <a:cs typeface="Verdana" pitchFamily="34" charset="0"/>
              </a:rPr>
              <a:t>Implications and Actions</a:t>
            </a:r>
            <a:r>
              <a:rPr lang="en-US" sz="2400" dirty="0" smtClean="0">
                <a:latin typeface="Verdana" pitchFamily="34" charset="0"/>
                <a:ea typeface="Verdana" pitchFamily="34" charset="0"/>
                <a:cs typeface="Verdana" pitchFamily="34" charset="0"/>
              </a:rPr>
              <a:t>.</a:t>
            </a:r>
            <a:endParaRPr lang="en-US" sz="2400" dirty="0" smtClean="0">
              <a:latin typeface="Verdana" pitchFamily="34" charset="0"/>
              <a:ea typeface="Verdana" pitchFamily="34" charset="0"/>
              <a:cs typeface="Verdana" pitchFamily="34" charset="0"/>
            </a:endParaRPr>
          </a:p>
          <a:p>
            <a:pPr algn="ctr"/>
            <a:endParaRPr lang="en-US" dirty="0" smtClean="0">
              <a:latin typeface="Verdana" pitchFamily="34" charset="0"/>
              <a:ea typeface="Verdana" pitchFamily="34" charset="0"/>
              <a:cs typeface="Verdana" pitchFamily="34" charset="0"/>
            </a:endParaRPr>
          </a:p>
          <a:p>
            <a:pPr algn="ctr"/>
            <a:r>
              <a:rPr lang="en-US" sz="2800" dirty="0" smtClean="0">
                <a:latin typeface="Verdana" pitchFamily="34" charset="0"/>
                <a:ea typeface="Verdana" pitchFamily="34" charset="0"/>
                <a:cs typeface="Verdana" pitchFamily="34" charset="0"/>
              </a:rPr>
              <a:t>Study Aim: To identify how I have recognized God’s greatness</a:t>
            </a:r>
            <a:endParaRPr lang="en-US" dirty="0" smtClean="0">
              <a:latin typeface="Verdana" pitchFamily="34" charset="0"/>
              <a:ea typeface="Verdana" pitchFamily="34" charset="0"/>
              <a:cs typeface="Verdana" pitchFamily="34" charset="0"/>
            </a:endParaRPr>
          </a:p>
          <a:p>
            <a:pPr algn="ctr"/>
            <a:r>
              <a:rPr lang="en-US" sz="2400" dirty="0" smtClean="0">
                <a:latin typeface="Verdana" pitchFamily="34" charset="0"/>
                <a:ea typeface="Verdana" pitchFamily="34" charset="0"/>
                <a:cs typeface="Verdana" pitchFamily="34" charset="0"/>
              </a:rPr>
              <a:t>All Scripture quotes are from the NIV version unless otherwise indicated. Most lesson comments are from the Adult Study Guide followed by </a:t>
            </a:r>
            <a:r>
              <a:rPr lang="en-US" sz="2000" dirty="0" smtClean="0">
                <a:solidFill>
                  <a:srgbClr val="C00000"/>
                </a:solidFill>
                <a:latin typeface="Verdana" pitchFamily="34" charset="0"/>
                <a:ea typeface="Verdana" pitchFamily="34" charset="0"/>
                <a:cs typeface="Verdana" pitchFamily="34" charset="0"/>
              </a:rPr>
              <a:t>(SG).</a:t>
            </a:r>
            <a:endParaRPr lang="en-US" sz="2400" dirty="0" smtClean="0">
              <a:solidFill>
                <a:srgbClr val="C00000"/>
              </a:solidFill>
              <a:latin typeface="Verdana" pitchFamily="34" charset="0"/>
              <a:ea typeface="Verdana" pitchFamily="34" charset="0"/>
              <a:cs typeface="Verdana" pitchFamily="34" charset="0"/>
            </a:endParaRPr>
          </a:p>
          <a:p>
            <a:pPr algn="ctr"/>
            <a:endParaRPr lang="en-US" dirty="0" smtClean="0">
              <a:latin typeface="Verdana" pitchFamily="34" charset="0"/>
              <a:ea typeface="Verdana" pitchFamily="34" charset="0"/>
              <a:cs typeface="Verdana" pitchFamily="34" charset="0"/>
            </a:endParaRPr>
          </a:p>
          <a:p>
            <a:pPr algn="ctr"/>
            <a:r>
              <a:rPr lang="en-US" dirty="0" smtClean="0">
                <a:latin typeface="Verdana" pitchFamily="34" charset="0"/>
                <a:ea typeface="Verdana" pitchFamily="34" charset="0"/>
                <a:cs typeface="Verdana" pitchFamily="34" charset="0"/>
              </a:rPr>
              <a:t>PowerPoint by Don </a:t>
            </a:r>
            <a:r>
              <a:rPr lang="en-US" dirty="0" err="1" smtClean="0">
                <a:latin typeface="Verdana" pitchFamily="34" charset="0"/>
                <a:ea typeface="Verdana" pitchFamily="34" charset="0"/>
                <a:cs typeface="Verdana" pitchFamily="34" charset="0"/>
              </a:rPr>
              <a:t>Cannata</a:t>
            </a:r>
            <a:endParaRPr lang="en-US" sz="2000" dirty="0"/>
          </a:p>
        </p:txBody>
      </p:sp>
      <p:sp>
        <p:nvSpPr>
          <p:cNvPr id="7" name="TextBox 6"/>
          <p:cNvSpPr txBox="1"/>
          <p:nvPr/>
        </p:nvSpPr>
        <p:spPr>
          <a:xfrm>
            <a:off x="6553200" y="4419600"/>
            <a:ext cx="2590800" cy="923330"/>
          </a:xfrm>
          <a:prstGeom prst="rect">
            <a:avLst/>
          </a:prstGeom>
          <a:noFill/>
        </p:spPr>
        <p:txBody>
          <a:bodyPr wrap="square" rtlCol="0">
            <a:spAutoFit/>
          </a:bodyPr>
          <a:lstStyle/>
          <a:p>
            <a:pPr algn="ctr"/>
            <a:r>
              <a:rPr lang="en-US" dirty="0" err="1" smtClean="0"/>
              <a:t>BaptistWay</a:t>
            </a:r>
            <a:r>
              <a:rPr lang="en-US" dirty="0" smtClean="0"/>
              <a:t> Press, Dallas, Texas</a:t>
            </a:r>
          </a:p>
          <a:p>
            <a:endParaRPr lang="en-US" b="1" dirty="0"/>
          </a:p>
        </p:txBody>
      </p:sp>
      <p:sp>
        <p:nvSpPr>
          <p:cNvPr id="9" name="Slide Number Placeholder 8"/>
          <p:cNvSpPr>
            <a:spLocks noGrp="1"/>
          </p:cNvSpPr>
          <p:nvPr>
            <p:ph type="sldNum" sz="quarter" idx="12"/>
          </p:nvPr>
        </p:nvSpPr>
        <p:spPr/>
        <p:txBody>
          <a:bodyPr/>
          <a:lstStyle/>
          <a:p>
            <a:fld id="{45711083-4221-4D73-8184-5D7790C37CC6}" type="slidenum">
              <a:rPr lang="en-US" smtClean="0"/>
              <a:pPr/>
              <a:t>1</a:t>
            </a:fld>
            <a:endParaRPr lang="en-US"/>
          </a:p>
        </p:txBody>
      </p:sp>
      <p:pic>
        <p:nvPicPr>
          <p:cNvPr id="8" name="Picture 7"/>
          <p:cNvPicPr>
            <a:picLocks noChangeAspect="1"/>
          </p:cNvPicPr>
          <p:nvPr/>
        </p:nvPicPr>
        <p:blipFill>
          <a:blip r:embed="rId4" cstate="print"/>
          <a:stretch>
            <a:fillRect/>
          </a:stretch>
        </p:blipFill>
        <p:spPr>
          <a:xfrm>
            <a:off x="6553200" y="762000"/>
            <a:ext cx="2456522"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3" name="TextBox 2"/>
          <p:cNvSpPr txBox="1"/>
          <p:nvPr/>
        </p:nvSpPr>
        <p:spPr>
          <a:xfrm>
            <a:off x="838200" y="228600"/>
            <a:ext cx="73914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6" name="TextBox 5"/>
          <p:cNvSpPr txBox="1"/>
          <p:nvPr/>
        </p:nvSpPr>
        <p:spPr>
          <a:xfrm>
            <a:off x="457200" y="533400"/>
            <a:ext cx="8229600" cy="954107"/>
          </a:xfrm>
          <a:prstGeom prst="rect">
            <a:avLst/>
          </a:prstGeom>
          <a:noFill/>
        </p:spPr>
        <p:txBody>
          <a:bodyPr wrap="square" rtlCol="0">
            <a:spAutoFit/>
          </a:bodyPr>
          <a:lstStyle/>
          <a:p>
            <a:pPr algn="ctr"/>
            <a:r>
              <a:rPr lang="en-US" sz="2800" b="1" dirty="0" smtClean="0">
                <a:solidFill>
                  <a:srgbClr val="C00000"/>
                </a:solidFill>
              </a:rPr>
              <a:t>A Special Place of Honor and Responsibility (8:5-9)</a:t>
            </a:r>
          </a:p>
        </p:txBody>
      </p:sp>
      <p:sp>
        <p:nvSpPr>
          <p:cNvPr id="10" name="Slide Number Placeholder 9"/>
          <p:cNvSpPr>
            <a:spLocks noGrp="1"/>
          </p:cNvSpPr>
          <p:nvPr>
            <p:ph type="sldNum" sz="quarter" idx="12"/>
          </p:nvPr>
        </p:nvSpPr>
        <p:spPr/>
        <p:txBody>
          <a:bodyPr/>
          <a:lstStyle/>
          <a:p>
            <a:fld id="{45711083-4221-4D73-8184-5D7790C37CC6}" type="slidenum">
              <a:rPr lang="en-US" smtClean="0"/>
              <a:pPr/>
              <a:t>10</a:t>
            </a:fld>
            <a:endParaRPr lang="en-US"/>
          </a:p>
        </p:txBody>
      </p:sp>
      <p:sp>
        <p:nvSpPr>
          <p:cNvPr id="12" name="TextBox 11"/>
          <p:cNvSpPr txBox="1"/>
          <p:nvPr/>
        </p:nvSpPr>
        <p:spPr>
          <a:xfrm>
            <a:off x="533400" y="1524000"/>
            <a:ext cx="8153400" cy="4832092"/>
          </a:xfrm>
          <a:prstGeom prst="rect">
            <a:avLst/>
          </a:prstGeom>
          <a:noFill/>
        </p:spPr>
        <p:txBody>
          <a:bodyPr wrap="square" rtlCol="0">
            <a:spAutoFit/>
          </a:bodyPr>
          <a:lstStyle/>
          <a:p>
            <a:r>
              <a:rPr lang="en-US" sz="2800" u="sng" dirty="0" smtClean="0"/>
              <a:t>Psa. 8:5</a:t>
            </a:r>
            <a:r>
              <a:rPr lang="en-US" sz="2800" dirty="0" smtClean="0"/>
              <a:t> You made him a little lower than the heavenly beings and crowned him with glory and honor. </a:t>
            </a:r>
          </a:p>
          <a:p>
            <a:r>
              <a:rPr lang="en-US" sz="2800" u="sng" dirty="0" smtClean="0"/>
              <a:t>Psa. 8:6</a:t>
            </a:r>
            <a:r>
              <a:rPr lang="en-US" sz="2800" dirty="0" smtClean="0"/>
              <a:t> You made him ruler over the works of your hands; you put everything under his feet: </a:t>
            </a:r>
          </a:p>
          <a:p>
            <a:r>
              <a:rPr lang="en-US" sz="2800" u="sng" dirty="0" smtClean="0"/>
              <a:t>Psa. 8:7</a:t>
            </a:r>
            <a:r>
              <a:rPr lang="en-US" sz="2800" dirty="0" smtClean="0"/>
              <a:t> all flocks and herds, and the beasts of the field, </a:t>
            </a:r>
          </a:p>
          <a:p>
            <a:r>
              <a:rPr lang="en-US" sz="2800" u="sng" dirty="0" smtClean="0"/>
              <a:t>Psa. 8:8</a:t>
            </a:r>
            <a:r>
              <a:rPr lang="en-US" sz="2800" dirty="0" smtClean="0"/>
              <a:t> the birds of the air, and the fish of the sea, all that swim the paths of the seas. </a:t>
            </a:r>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6" name="TextBox 5"/>
          <p:cNvSpPr txBox="1"/>
          <p:nvPr/>
        </p:nvSpPr>
        <p:spPr>
          <a:xfrm>
            <a:off x="304800" y="533400"/>
            <a:ext cx="8534400" cy="954107"/>
          </a:xfrm>
          <a:prstGeom prst="rect">
            <a:avLst/>
          </a:prstGeom>
          <a:noFill/>
        </p:spPr>
        <p:txBody>
          <a:bodyPr wrap="square" rtlCol="0">
            <a:spAutoFit/>
          </a:bodyPr>
          <a:lstStyle/>
          <a:p>
            <a:pPr algn="ctr"/>
            <a:r>
              <a:rPr lang="en-US" sz="2800" b="1" dirty="0" smtClean="0">
                <a:solidFill>
                  <a:srgbClr val="C00000"/>
                </a:solidFill>
              </a:rPr>
              <a:t>A Special Place of Honor and Responsibility (8:5-9)</a:t>
            </a:r>
          </a:p>
        </p:txBody>
      </p:sp>
      <p:sp>
        <p:nvSpPr>
          <p:cNvPr id="12" name="Slide Number Placeholder 11"/>
          <p:cNvSpPr>
            <a:spLocks noGrp="1"/>
          </p:cNvSpPr>
          <p:nvPr>
            <p:ph type="sldNum" sz="quarter" idx="12"/>
          </p:nvPr>
        </p:nvSpPr>
        <p:spPr/>
        <p:txBody>
          <a:bodyPr/>
          <a:lstStyle/>
          <a:p>
            <a:fld id="{45711083-4221-4D73-8184-5D7790C37CC6}" type="slidenum">
              <a:rPr lang="en-US" smtClean="0"/>
              <a:pPr/>
              <a:t>11</a:t>
            </a:fld>
            <a:endParaRPr lang="en-US"/>
          </a:p>
        </p:txBody>
      </p:sp>
      <p:pic>
        <p:nvPicPr>
          <p:cNvPr id="10" name="Picture 9" descr="1 Sky.jpg"/>
          <p:cNvPicPr>
            <a:picLocks noChangeAspect="1"/>
          </p:cNvPicPr>
          <p:nvPr/>
        </p:nvPicPr>
        <p:blipFill>
          <a:blip r:embed="rId3" cstate="print"/>
          <a:srcRect l="19333" r="51333" b="2893"/>
          <a:stretch>
            <a:fillRect/>
          </a:stretch>
        </p:blipFill>
        <p:spPr>
          <a:xfrm>
            <a:off x="6400800" y="1752600"/>
            <a:ext cx="2438400" cy="3962400"/>
          </a:xfrm>
          <a:prstGeom prst="rect">
            <a:avLst/>
          </a:prstGeom>
        </p:spPr>
      </p:pic>
      <p:sp>
        <p:nvSpPr>
          <p:cNvPr id="13" name="TextBox 12"/>
          <p:cNvSpPr txBox="1"/>
          <p:nvPr/>
        </p:nvSpPr>
        <p:spPr>
          <a:xfrm>
            <a:off x="609600" y="1905000"/>
            <a:ext cx="5562600" cy="3908762"/>
          </a:xfrm>
          <a:prstGeom prst="rect">
            <a:avLst/>
          </a:prstGeom>
          <a:noFill/>
        </p:spPr>
        <p:txBody>
          <a:bodyPr wrap="square" rtlCol="0">
            <a:spAutoFit/>
          </a:bodyPr>
          <a:lstStyle/>
          <a:p>
            <a:pPr algn="ctr"/>
            <a:r>
              <a:rPr lang="en-US" sz="4400" b="1" u="sng" dirty="0" smtClean="0"/>
              <a:t>Psa. 8:9</a:t>
            </a:r>
            <a:r>
              <a:rPr lang="en-US" sz="4400" b="1" dirty="0" smtClean="0"/>
              <a:t> O LORD, our Lord, how majestic is your name in all the earth!</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endParaRPr lang="en-US" dirty="0"/>
          </a:p>
        </p:txBody>
      </p:sp>
      <p:pic>
        <p:nvPicPr>
          <p:cNvPr id="5" name="Picture 4" descr="2 Girl studying.jpg"/>
          <p:cNvPicPr>
            <a:picLocks noChangeAspect="1"/>
          </p:cNvPicPr>
          <p:nvPr/>
        </p:nvPicPr>
        <p:blipFill>
          <a:blip r:embed="rId3" cstate="print"/>
          <a:srcRect l="5276" t="1754" r="20855" b="14035"/>
          <a:stretch>
            <a:fillRect/>
          </a:stretch>
        </p:blipFill>
        <p:spPr>
          <a:xfrm>
            <a:off x="304800" y="1676400"/>
            <a:ext cx="2133600" cy="3657600"/>
          </a:xfrm>
          <a:prstGeom prst="rect">
            <a:avLst/>
          </a:prstGeom>
        </p:spPr>
      </p:pic>
      <p:sp>
        <p:nvSpPr>
          <p:cNvPr id="6" name="TextBox 5"/>
          <p:cNvSpPr txBox="1"/>
          <p:nvPr/>
        </p:nvSpPr>
        <p:spPr>
          <a:xfrm>
            <a:off x="762000" y="533400"/>
            <a:ext cx="7924800" cy="523220"/>
          </a:xfrm>
          <a:prstGeom prst="rect">
            <a:avLst/>
          </a:prstGeom>
          <a:noFill/>
        </p:spPr>
        <p:txBody>
          <a:bodyPr wrap="square" rtlCol="0">
            <a:spAutoFit/>
          </a:bodyPr>
          <a:lstStyle/>
          <a:p>
            <a:pPr algn="ctr"/>
            <a:r>
              <a:rPr lang="en-US" sz="2800" b="1" dirty="0" smtClean="0">
                <a:solidFill>
                  <a:srgbClr val="C00000"/>
                </a:solidFill>
              </a:rPr>
              <a:t>Implications and Actions</a:t>
            </a:r>
            <a:endParaRPr lang="en-US" sz="2800" b="1" dirty="0">
              <a:solidFill>
                <a:srgbClr val="C00000"/>
              </a:solidFill>
            </a:endParaRPr>
          </a:p>
        </p:txBody>
      </p:sp>
      <p:sp>
        <p:nvSpPr>
          <p:cNvPr id="7" name="TextBox 6"/>
          <p:cNvSpPr txBox="1"/>
          <p:nvPr/>
        </p:nvSpPr>
        <p:spPr>
          <a:xfrm>
            <a:off x="2514600" y="990600"/>
            <a:ext cx="6248400" cy="5262979"/>
          </a:xfrm>
          <a:prstGeom prst="rect">
            <a:avLst/>
          </a:prstGeom>
          <a:noFill/>
        </p:spPr>
        <p:txBody>
          <a:bodyPr wrap="square" rtlCol="0">
            <a:spAutoFit/>
          </a:bodyPr>
          <a:lstStyle/>
          <a:p>
            <a:r>
              <a:rPr lang="en-US" sz="2800" dirty="0" smtClean="0"/>
              <a:t>Even though we have honor and authority, we are still lower than the One who has all the honor and authority. As such, we should live our lives as a reflection of God’s greatness. </a:t>
            </a:r>
            <a:r>
              <a:rPr lang="en-US" sz="2400" dirty="0" smtClean="0">
                <a:solidFill>
                  <a:srgbClr val="C00000"/>
                </a:solidFill>
              </a:rPr>
              <a:t>SG</a:t>
            </a:r>
            <a:endParaRPr lang="en-US" sz="2800" dirty="0" smtClean="0"/>
          </a:p>
          <a:p>
            <a:r>
              <a:rPr lang="en-US" sz="2800" dirty="0" smtClean="0"/>
              <a:t>1. </a:t>
            </a:r>
            <a:r>
              <a:rPr lang="en-US" sz="2800" dirty="0" smtClean="0"/>
              <a:t>Psalm 8 is quoted in the following New Testament passages: Matt.21:16;1 Cor. 15:27;Eph. 1:22;Heb. 2:6-8. How did the New Testament authors interpret them?</a:t>
            </a:r>
            <a:endParaRPr lang="en-US" sz="2800" dirty="0" smtClean="0"/>
          </a:p>
        </p:txBody>
      </p:sp>
      <p:sp>
        <p:nvSpPr>
          <p:cNvPr id="8" name="Slide Number Placeholder 7"/>
          <p:cNvSpPr>
            <a:spLocks noGrp="1"/>
          </p:cNvSpPr>
          <p:nvPr>
            <p:ph type="sldNum" sz="quarter" idx="12"/>
          </p:nvPr>
        </p:nvSpPr>
        <p:spPr/>
        <p:txBody>
          <a:bodyPr/>
          <a:lstStyle/>
          <a:p>
            <a:fld id="{45711083-4221-4D73-8184-5D7790C37CC6}"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pic>
        <p:nvPicPr>
          <p:cNvPr id="5" name="Picture 4" descr="2 Girl studying.jpg"/>
          <p:cNvPicPr>
            <a:picLocks noChangeAspect="1"/>
          </p:cNvPicPr>
          <p:nvPr/>
        </p:nvPicPr>
        <p:blipFill>
          <a:blip r:embed="rId3" cstate="print"/>
          <a:srcRect l="5276" t="1754" r="20855" b="14035"/>
          <a:stretch>
            <a:fillRect/>
          </a:stretch>
        </p:blipFill>
        <p:spPr>
          <a:xfrm>
            <a:off x="304800" y="1676400"/>
            <a:ext cx="2133600" cy="3657600"/>
          </a:xfrm>
          <a:prstGeom prst="rect">
            <a:avLst/>
          </a:prstGeom>
        </p:spPr>
      </p:pic>
      <p:sp>
        <p:nvSpPr>
          <p:cNvPr id="6" name="TextBox 5"/>
          <p:cNvSpPr txBox="1"/>
          <p:nvPr/>
        </p:nvSpPr>
        <p:spPr>
          <a:xfrm>
            <a:off x="609600" y="533400"/>
            <a:ext cx="7924800" cy="954107"/>
          </a:xfrm>
          <a:prstGeom prst="rect">
            <a:avLst/>
          </a:prstGeom>
          <a:noFill/>
        </p:spPr>
        <p:txBody>
          <a:bodyPr wrap="square" rtlCol="0">
            <a:spAutoFit/>
          </a:bodyPr>
          <a:lstStyle/>
          <a:p>
            <a:pPr algn="ctr"/>
            <a:r>
              <a:rPr lang="en-US" sz="2800" b="1" dirty="0" smtClean="0">
                <a:solidFill>
                  <a:srgbClr val="C00000"/>
                </a:solidFill>
              </a:rPr>
              <a:t>Implications and Actions</a:t>
            </a:r>
          </a:p>
          <a:p>
            <a:pPr algn="ctr"/>
            <a:endParaRPr lang="en-US" sz="2800" dirty="0"/>
          </a:p>
        </p:txBody>
      </p:sp>
      <p:sp>
        <p:nvSpPr>
          <p:cNvPr id="7" name="TextBox 6"/>
          <p:cNvSpPr txBox="1"/>
          <p:nvPr/>
        </p:nvSpPr>
        <p:spPr>
          <a:xfrm>
            <a:off x="2590800" y="990600"/>
            <a:ext cx="6324600" cy="4401205"/>
          </a:xfrm>
          <a:prstGeom prst="rect">
            <a:avLst/>
          </a:prstGeom>
          <a:noFill/>
        </p:spPr>
        <p:txBody>
          <a:bodyPr wrap="square" rtlCol="0">
            <a:spAutoFit/>
          </a:bodyPr>
          <a:lstStyle/>
          <a:p>
            <a:r>
              <a:rPr lang="en-US" sz="2800" dirty="0" smtClean="0"/>
              <a:t>2. In what ways do children and infants bring praise to God as mentioned in Psalm 8:2?</a:t>
            </a:r>
          </a:p>
          <a:p>
            <a:r>
              <a:rPr lang="en-US" sz="2800" dirty="0" smtClean="0"/>
              <a:t>3. How can we keep our perspective as human beings, who are “a little lower than the heavenly beings” (Psalm 8:5)?</a:t>
            </a:r>
          </a:p>
          <a:p>
            <a:r>
              <a:rPr lang="en-US" sz="2800" dirty="0" smtClean="0"/>
              <a:t>4. In what ways can we take more seriously our role in having authority over creation?</a:t>
            </a:r>
            <a:endParaRPr lang="en-US" sz="2800" dirty="0"/>
          </a:p>
        </p:txBody>
      </p:sp>
      <p:sp>
        <p:nvSpPr>
          <p:cNvPr id="8" name="TextBox 7"/>
          <p:cNvSpPr txBox="1"/>
          <p:nvPr/>
        </p:nvSpPr>
        <p:spPr>
          <a:xfrm>
            <a:off x="304800" y="5334000"/>
            <a:ext cx="8305800" cy="954107"/>
          </a:xfrm>
          <a:prstGeom prst="rect">
            <a:avLst/>
          </a:prstGeom>
          <a:noFill/>
        </p:spPr>
        <p:txBody>
          <a:bodyPr wrap="square" rtlCol="0">
            <a:spAutoFit/>
          </a:bodyPr>
          <a:lstStyle/>
          <a:p>
            <a:pPr algn="ctr"/>
            <a:r>
              <a:rPr lang="en-US" sz="2800" b="1" dirty="0" smtClean="0">
                <a:solidFill>
                  <a:srgbClr val="C00000"/>
                </a:solidFill>
              </a:rPr>
              <a:t>End of Lesson 2 of 13</a:t>
            </a:r>
          </a:p>
          <a:p>
            <a:pPr algn="ctr"/>
            <a:r>
              <a:rPr lang="en-US" sz="2800" dirty="0" smtClean="0"/>
              <a:t>Lesson 3 is entitled “It’s a Wonderful Life”</a:t>
            </a:r>
            <a:endParaRPr lang="en-US" sz="2800" dirty="0"/>
          </a:p>
        </p:txBody>
      </p:sp>
      <p:sp>
        <p:nvSpPr>
          <p:cNvPr id="9" name="Slide Number Placeholder 8"/>
          <p:cNvSpPr>
            <a:spLocks noGrp="1"/>
          </p:cNvSpPr>
          <p:nvPr>
            <p:ph type="sldNum" sz="quarter" idx="12"/>
          </p:nvPr>
        </p:nvSpPr>
        <p:spPr/>
        <p:txBody>
          <a:bodyPr/>
          <a:lstStyle/>
          <a:p>
            <a:fld id="{45711083-4221-4D73-8184-5D7790C37CC6}"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3" name="TextBox 2"/>
          <p:cNvSpPr txBox="1"/>
          <p:nvPr/>
        </p:nvSpPr>
        <p:spPr>
          <a:xfrm>
            <a:off x="914400" y="3048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endParaRPr lang="en-US" dirty="0"/>
          </a:p>
        </p:txBody>
      </p:sp>
      <p:sp>
        <p:nvSpPr>
          <p:cNvPr id="4" name="TextBox 3"/>
          <p:cNvSpPr txBox="1"/>
          <p:nvPr/>
        </p:nvSpPr>
        <p:spPr>
          <a:xfrm>
            <a:off x="762000" y="762000"/>
            <a:ext cx="7696200" cy="1077218"/>
          </a:xfrm>
          <a:prstGeom prst="rect">
            <a:avLst/>
          </a:prstGeom>
          <a:noFill/>
        </p:spPr>
        <p:txBody>
          <a:bodyPr wrap="square" rtlCol="0">
            <a:spAutoFit/>
          </a:bodyPr>
          <a:lstStyle/>
          <a:p>
            <a:pPr>
              <a:buFont typeface="Arial" pitchFamily="34" charset="0"/>
              <a:buChar char="•"/>
            </a:pPr>
            <a:endParaRPr lang="en-US" sz="2800" dirty="0" smtClean="0">
              <a:latin typeface="Verdana" pitchFamily="34" charset="0"/>
              <a:ea typeface="Verdana" pitchFamily="34" charset="0"/>
              <a:cs typeface="Verdana" pitchFamily="34" charset="0"/>
            </a:endParaRPr>
          </a:p>
          <a:p>
            <a:pPr>
              <a:buFont typeface="Arial" pitchFamily="34" charset="0"/>
              <a:buChar char="•"/>
            </a:pPr>
            <a:endParaRPr lang="en-US" b="1" dirty="0" smtClean="0">
              <a:latin typeface="Verdana" pitchFamily="34" charset="0"/>
              <a:ea typeface="Verdana" pitchFamily="34" charset="0"/>
              <a:cs typeface="Verdana" pitchFamily="34" charset="0"/>
            </a:endParaRPr>
          </a:p>
          <a:p>
            <a:endParaRPr lang="en-US" dirty="0"/>
          </a:p>
        </p:txBody>
      </p:sp>
      <p:sp>
        <p:nvSpPr>
          <p:cNvPr id="7" name="Slide Number Placeholder 6"/>
          <p:cNvSpPr>
            <a:spLocks noGrp="1"/>
          </p:cNvSpPr>
          <p:nvPr>
            <p:ph type="sldNum" sz="quarter" idx="12"/>
          </p:nvPr>
        </p:nvSpPr>
        <p:spPr/>
        <p:txBody>
          <a:bodyPr/>
          <a:lstStyle/>
          <a:p>
            <a:fld id="{45711083-4221-4D73-8184-5D7790C37CC6}" type="slidenum">
              <a:rPr lang="en-US" smtClean="0"/>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711083-4221-4D73-8184-5D7790C37CC6}" type="slidenum">
              <a:rPr lang="en-US" smtClean="0"/>
              <a:pPr/>
              <a:t>2</a:t>
            </a:fld>
            <a:endParaRPr lang="en-US"/>
          </a:p>
        </p:txBody>
      </p:sp>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5" name="TextBox 4"/>
          <p:cNvSpPr txBox="1"/>
          <p:nvPr/>
        </p:nvSpPr>
        <p:spPr>
          <a:xfrm>
            <a:off x="381000" y="609600"/>
            <a:ext cx="8382000" cy="954107"/>
          </a:xfrm>
          <a:prstGeom prst="rect">
            <a:avLst/>
          </a:prstGeom>
          <a:noFill/>
        </p:spPr>
        <p:txBody>
          <a:bodyPr wrap="square" rtlCol="0">
            <a:spAutoFit/>
          </a:bodyPr>
          <a:lstStyle/>
          <a:p>
            <a:pPr algn="ctr"/>
            <a:r>
              <a:rPr lang="en-US" sz="2800" b="1" dirty="0" smtClean="0">
                <a:solidFill>
                  <a:srgbClr val="C00000"/>
                </a:solidFill>
              </a:rPr>
              <a:t>Understanding the Psalms</a:t>
            </a:r>
          </a:p>
          <a:p>
            <a:pPr algn="ctr"/>
            <a:endParaRPr lang="en-US" sz="2800" dirty="0"/>
          </a:p>
        </p:txBody>
      </p:sp>
      <p:pic>
        <p:nvPicPr>
          <p:cNvPr id="7" name="Picture 6" descr="Man worshipping.jpg"/>
          <p:cNvPicPr>
            <a:picLocks noChangeAspect="1"/>
          </p:cNvPicPr>
          <p:nvPr/>
        </p:nvPicPr>
        <p:blipFill>
          <a:blip r:embed="rId3" cstate="print"/>
          <a:stretch>
            <a:fillRect/>
          </a:stretch>
        </p:blipFill>
        <p:spPr>
          <a:xfrm>
            <a:off x="7543800" y="1295400"/>
            <a:ext cx="1485900" cy="5029200"/>
          </a:xfrm>
          <a:prstGeom prst="rect">
            <a:avLst/>
          </a:prstGeom>
        </p:spPr>
      </p:pic>
      <p:sp>
        <p:nvSpPr>
          <p:cNvPr id="9" name="TextBox 8"/>
          <p:cNvSpPr txBox="1"/>
          <p:nvPr/>
        </p:nvSpPr>
        <p:spPr>
          <a:xfrm>
            <a:off x="228600" y="1219200"/>
            <a:ext cx="7315200" cy="5262979"/>
          </a:xfrm>
          <a:prstGeom prst="rect">
            <a:avLst/>
          </a:prstGeom>
          <a:noFill/>
        </p:spPr>
        <p:txBody>
          <a:bodyPr wrap="square" rtlCol="0">
            <a:spAutoFit/>
          </a:bodyPr>
          <a:lstStyle/>
          <a:p>
            <a:r>
              <a:rPr lang="en-US" sz="2800" dirty="0" smtClean="0"/>
              <a:t>The Psalms is the national hymnbook of Israel. It contains 150 poems to be set to music for worship. Worship is the central idea. The Psalms magnify and praise the Lord, exalt </a:t>
            </a:r>
            <a:r>
              <a:rPr lang="en-US" sz="2800" dirty="0" smtClean="0"/>
              <a:t>His </a:t>
            </a:r>
            <a:r>
              <a:rPr lang="en-US" sz="2800" dirty="0" smtClean="0"/>
              <a:t>attributes, His names, His Word and His goodness. Every human experience is related to Him.</a:t>
            </a:r>
          </a:p>
          <a:p>
            <a:endParaRPr lang="en-US" sz="2800" dirty="0" smtClean="0"/>
          </a:p>
          <a:p>
            <a:r>
              <a:rPr lang="en-US" sz="2400" dirty="0" smtClean="0"/>
              <a:t>Source: “What the Bible Is All About”, NIV Version, Gospel Light Publications, 1998, </a:t>
            </a:r>
          </a:p>
          <a:p>
            <a:r>
              <a:rPr lang="en-US" sz="2400" dirty="0" smtClean="0"/>
              <a:t>p. 198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3" name="TextBox 2"/>
          <p:cNvSpPr txBox="1"/>
          <p:nvPr/>
        </p:nvSpPr>
        <p:spPr>
          <a:xfrm>
            <a:off x="838200" y="228600"/>
            <a:ext cx="73914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9" name="TextBox 8"/>
          <p:cNvSpPr txBox="1"/>
          <p:nvPr/>
        </p:nvSpPr>
        <p:spPr>
          <a:xfrm>
            <a:off x="457200" y="533400"/>
            <a:ext cx="8153400" cy="954107"/>
          </a:xfrm>
          <a:prstGeom prst="rect">
            <a:avLst/>
          </a:prstGeom>
          <a:noFill/>
        </p:spPr>
        <p:txBody>
          <a:bodyPr wrap="square" rtlCol="0">
            <a:spAutoFit/>
          </a:bodyPr>
          <a:lstStyle/>
          <a:p>
            <a:pPr algn="ctr"/>
            <a:r>
              <a:rPr lang="en-US" sz="2800" b="1" dirty="0" smtClean="0">
                <a:solidFill>
                  <a:srgbClr val="C00000"/>
                </a:solidFill>
              </a:rPr>
              <a:t>Overview of 13 Lesson </a:t>
            </a:r>
            <a:r>
              <a:rPr lang="en-US" sz="2800" b="1" dirty="0" smtClean="0">
                <a:solidFill>
                  <a:srgbClr val="C00000"/>
                </a:solidFill>
              </a:rPr>
              <a:t>Series in Psalms</a:t>
            </a:r>
            <a:endParaRPr lang="en-US" sz="2800" b="1" dirty="0" smtClean="0">
              <a:solidFill>
                <a:srgbClr val="C00000"/>
              </a:solidFill>
            </a:endParaRPr>
          </a:p>
          <a:p>
            <a:pPr algn="ctr"/>
            <a:endParaRPr lang="en-US" sz="2800" dirty="0"/>
          </a:p>
        </p:txBody>
      </p:sp>
      <p:sp>
        <p:nvSpPr>
          <p:cNvPr id="10" name="TextBox 9"/>
          <p:cNvSpPr txBox="1"/>
          <p:nvPr/>
        </p:nvSpPr>
        <p:spPr>
          <a:xfrm>
            <a:off x="152400" y="914400"/>
            <a:ext cx="4114800" cy="461665"/>
          </a:xfrm>
          <a:prstGeom prst="rect">
            <a:avLst/>
          </a:prstGeom>
          <a:noFill/>
        </p:spPr>
        <p:txBody>
          <a:bodyPr wrap="square" rtlCol="0">
            <a:spAutoFit/>
          </a:bodyPr>
          <a:lstStyle/>
          <a:p>
            <a:endParaRPr lang="en-US" sz="2400" dirty="0"/>
          </a:p>
        </p:txBody>
      </p:sp>
      <p:sp>
        <p:nvSpPr>
          <p:cNvPr id="11" name="TextBox 10"/>
          <p:cNvSpPr txBox="1"/>
          <p:nvPr/>
        </p:nvSpPr>
        <p:spPr>
          <a:xfrm>
            <a:off x="5257800" y="990600"/>
            <a:ext cx="3733800" cy="461665"/>
          </a:xfrm>
          <a:prstGeom prst="rect">
            <a:avLst/>
          </a:prstGeom>
          <a:noFill/>
        </p:spPr>
        <p:txBody>
          <a:bodyPr wrap="square" rtlCol="0">
            <a:spAutoFit/>
          </a:bodyPr>
          <a:lstStyle/>
          <a:p>
            <a:endParaRPr lang="en-US" sz="2400" dirty="0"/>
          </a:p>
        </p:txBody>
      </p:sp>
      <p:sp>
        <p:nvSpPr>
          <p:cNvPr id="12" name="Slide Number Placeholder 11"/>
          <p:cNvSpPr>
            <a:spLocks noGrp="1"/>
          </p:cNvSpPr>
          <p:nvPr>
            <p:ph type="sldNum" sz="quarter" idx="12"/>
          </p:nvPr>
        </p:nvSpPr>
        <p:spPr/>
        <p:txBody>
          <a:bodyPr/>
          <a:lstStyle/>
          <a:p>
            <a:fld id="{45711083-4221-4D73-8184-5D7790C37CC6}" type="slidenum">
              <a:rPr lang="en-US" smtClean="0"/>
              <a:pPr/>
              <a:t>3</a:t>
            </a:fld>
            <a:endParaRPr lang="en-US"/>
          </a:p>
        </p:txBody>
      </p:sp>
      <p:sp>
        <p:nvSpPr>
          <p:cNvPr id="13" name="TextBox 12"/>
          <p:cNvSpPr txBox="1"/>
          <p:nvPr/>
        </p:nvSpPr>
        <p:spPr>
          <a:xfrm>
            <a:off x="228600" y="1066800"/>
            <a:ext cx="4419600" cy="5600045"/>
          </a:xfrm>
          <a:prstGeom prst="rect">
            <a:avLst/>
          </a:prstGeom>
          <a:noFill/>
        </p:spPr>
        <p:txBody>
          <a:bodyPr wrap="square" rtlCol="0">
            <a:spAutoFit/>
          </a:bodyPr>
          <a:lstStyle/>
          <a:p>
            <a:r>
              <a:rPr lang="en-US" sz="2400" i="1" dirty="0" smtClean="0"/>
              <a:t>1. Lord of All</a:t>
            </a:r>
          </a:p>
          <a:p>
            <a:pPr algn="ctr"/>
            <a:r>
              <a:rPr lang="en-US" sz="2400" b="1" dirty="0" smtClean="0">
                <a:solidFill>
                  <a:srgbClr val="C00000"/>
                </a:solidFill>
              </a:rPr>
              <a:t>2. God’s Majestic Greatness</a:t>
            </a:r>
          </a:p>
          <a:p>
            <a:r>
              <a:rPr lang="en-US" sz="2400" dirty="0" smtClean="0"/>
              <a:t>3. It’s a Wonderful Life</a:t>
            </a:r>
          </a:p>
          <a:p>
            <a:r>
              <a:rPr lang="en-US" sz="2400" dirty="0" smtClean="0"/>
              <a:t>4. Trusting God in the Darkest Hour</a:t>
            </a:r>
          </a:p>
          <a:p>
            <a:r>
              <a:rPr lang="en-US" sz="2400" dirty="0" smtClean="0"/>
              <a:t>5. Committed to the Lord</a:t>
            </a:r>
          </a:p>
          <a:p>
            <a:r>
              <a:rPr lang="en-US" sz="2400" dirty="0" smtClean="0"/>
              <a:t>6. The Joy of Forgiveness</a:t>
            </a:r>
          </a:p>
          <a:p>
            <a:r>
              <a:rPr lang="en-US" sz="2400" dirty="0" smtClean="0"/>
              <a:t>7. Desiring Life and Finding Its Source</a:t>
            </a:r>
          </a:p>
          <a:p>
            <a:r>
              <a:rPr lang="en-US" sz="2400" dirty="0" smtClean="0"/>
              <a:t>8. Gratitude for God’s Help</a:t>
            </a:r>
          </a:p>
          <a:p>
            <a:r>
              <a:rPr lang="en-US" sz="2400" dirty="0" smtClean="0"/>
              <a:t>9. No One Does Good</a:t>
            </a:r>
          </a:p>
          <a:p>
            <a:r>
              <a:rPr lang="en-US" sz="2400" dirty="0" smtClean="0"/>
              <a:t>10. A Desperate Cry</a:t>
            </a:r>
          </a:p>
          <a:p>
            <a:endParaRPr lang="en-US" dirty="0" smtClean="0"/>
          </a:p>
          <a:p>
            <a:endParaRPr lang="en-US" dirty="0"/>
          </a:p>
        </p:txBody>
      </p:sp>
      <p:sp>
        <p:nvSpPr>
          <p:cNvPr id="14" name="TextBox 13"/>
          <p:cNvSpPr txBox="1"/>
          <p:nvPr/>
        </p:nvSpPr>
        <p:spPr>
          <a:xfrm>
            <a:off x="4800600" y="990600"/>
            <a:ext cx="3962400" cy="3046988"/>
          </a:xfrm>
          <a:prstGeom prst="rect">
            <a:avLst/>
          </a:prstGeom>
          <a:noFill/>
        </p:spPr>
        <p:txBody>
          <a:bodyPr wrap="square" rtlCol="0">
            <a:spAutoFit/>
          </a:bodyPr>
          <a:lstStyle/>
          <a:p>
            <a:r>
              <a:rPr lang="en-US" sz="2400" dirty="0" smtClean="0"/>
              <a:t>11. Testifying of God’s Security and Deliverance</a:t>
            </a:r>
          </a:p>
          <a:p>
            <a:r>
              <a:rPr lang="en-US" sz="2400" dirty="0" smtClean="0"/>
              <a:t>12. Let us Worship, Let Us Obey</a:t>
            </a:r>
          </a:p>
          <a:p>
            <a:r>
              <a:rPr lang="en-US" sz="2400" dirty="0" smtClean="0"/>
              <a:t>13. Give Thanks for the Lord’s Steadfast Love</a:t>
            </a:r>
          </a:p>
          <a:p>
            <a:endParaRPr lang="en-US" sz="2400" dirty="0"/>
          </a:p>
        </p:txBody>
      </p:sp>
      <p:pic>
        <p:nvPicPr>
          <p:cNvPr id="15" name="Picture 14" descr="Stream 2.jpg"/>
          <p:cNvPicPr>
            <a:picLocks noChangeAspect="1"/>
          </p:cNvPicPr>
          <p:nvPr/>
        </p:nvPicPr>
        <p:blipFill>
          <a:blip r:embed="rId3" cstate="print"/>
          <a:srcRect l="4995" t="2114" r="5094" b="2748"/>
          <a:stretch>
            <a:fillRect/>
          </a:stretch>
        </p:blipFill>
        <p:spPr>
          <a:xfrm>
            <a:off x="4876800" y="3657600"/>
            <a:ext cx="3581400" cy="28955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9" name="TextBox 8"/>
          <p:cNvSpPr txBox="1"/>
          <p:nvPr/>
        </p:nvSpPr>
        <p:spPr>
          <a:xfrm>
            <a:off x="304800" y="533400"/>
            <a:ext cx="8382000" cy="523220"/>
          </a:xfrm>
          <a:prstGeom prst="rect">
            <a:avLst/>
          </a:prstGeom>
          <a:noFill/>
        </p:spPr>
        <p:txBody>
          <a:bodyPr wrap="square" rtlCol="0">
            <a:spAutoFit/>
          </a:bodyPr>
          <a:lstStyle/>
          <a:p>
            <a:endParaRPr lang="en-US" sz="2800" dirty="0"/>
          </a:p>
        </p:txBody>
      </p:sp>
      <p:sp>
        <p:nvSpPr>
          <p:cNvPr id="7" name="Slide Number Placeholder 6"/>
          <p:cNvSpPr>
            <a:spLocks noGrp="1"/>
          </p:cNvSpPr>
          <p:nvPr>
            <p:ph type="sldNum" sz="quarter" idx="12"/>
          </p:nvPr>
        </p:nvSpPr>
        <p:spPr/>
        <p:txBody>
          <a:bodyPr/>
          <a:lstStyle/>
          <a:p>
            <a:fld id="{45711083-4221-4D73-8184-5D7790C37CC6}" type="slidenum">
              <a:rPr lang="en-US" smtClean="0"/>
              <a:pPr/>
              <a:t>4</a:t>
            </a:fld>
            <a:endParaRPr lang="en-US"/>
          </a:p>
        </p:txBody>
      </p:sp>
      <p:pic>
        <p:nvPicPr>
          <p:cNvPr id="6" name="Picture 5" descr="Man worshipping.jpg"/>
          <p:cNvPicPr>
            <a:picLocks noChangeAspect="1"/>
          </p:cNvPicPr>
          <p:nvPr/>
        </p:nvPicPr>
        <p:blipFill>
          <a:blip r:embed="rId3" cstate="print"/>
          <a:stretch>
            <a:fillRect/>
          </a:stretch>
        </p:blipFill>
        <p:spPr>
          <a:xfrm>
            <a:off x="7543800" y="1295400"/>
            <a:ext cx="1485900" cy="5029200"/>
          </a:xfrm>
          <a:prstGeom prst="rect">
            <a:avLst/>
          </a:prstGeom>
        </p:spPr>
      </p:pic>
      <p:sp>
        <p:nvSpPr>
          <p:cNvPr id="8" name="TextBox 7"/>
          <p:cNvSpPr txBox="1"/>
          <p:nvPr/>
        </p:nvSpPr>
        <p:spPr>
          <a:xfrm>
            <a:off x="457200" y="609600"/>
            <a:ext cx="6934200" cy="5693866"/>
          </a:xfrm>
          <a:prstGeom prst="rect">
            <a:avLst/>
          </a:prstGeom>
          <a:noFill/>
        </p:spPr>
        <p:txBody>
          <a:bodyPr wrap="square" rtlCol="0">
            <a:spAutoFit/>
          </a:bodyPr>
          <a:lstStyle/>
          <a:p>
            <a:pPr algn="ctr"/>
            <a:r>
              <a:rPr lang="en-US" sz="2800" b="1" dirty="0" smtClean="0">
                <a:solidFill>
                  <a:srgbClr val="C00000"/>
                </a:solidFill>
              </a:rPr>
              <a:t>Introducing Psalm 8</a:t>
            </a:r>
          </a:p>
          <a:p>
            <a:pPr algn="ctr"/>
            <a:endParaRPr lang="en-US" sz="2800" b="1" dirty="0" smtClean="0">
              <a:solidFill>
                <a:srgbClr val="C00000"/>
              </a:solidFill>
            </a:endParaRPr>
          </a:p>
          <a:p>
            <a:pPr>
              <a:buFont typeface="Arial" pitchFamily="34" charset="0"/>
              <a:buChar char="•"/>
            </a:pPr>
            <a:r>
              <a:rPr lang="en-US" sz="2800" dirty="0" smtClean="0"/>
              <a:t> It is the first song of praise</a:t>
            </a:r>
          </a:p>
          <a:p>
            <a:pPr>
              <a:buFont typeface="Arial" pitchFamily="34" charset="0"/>
              <a:buChar char="•"/>
            </a:pPr>
            <a:r>
              <a:rPr lang="en-US" sz="2800" dirty="0" smtClean="0"/>
              <a:t> Psalms 3-7 are lament or petition psalms in which someone is in trouble or suffering and is calling out to God </a:t>
            </a:r>
            <a:r>
              <a:rPr lang="en-US" sz="2800" dirty="0" smtClean="0"/>
              <a:t>for </a:t>
            </a:r>
            <a:r>
              <a:rPr lang="en-US" sz="2800" dirty="0" smtClean="0"/>
              <a:t>help.</a:t>
            </a:r>
          </a:p>
          <a:p>
            <a:pPr>
              <a:buFont typeface="Arial" pitchFamily="34" charset="0"/>
              <a:buChar char="•"/>
            </a:pPr>
            <a:r>
              <a:rPr lang="en-US" sz="2800" dirty="0" smtClean="0"/>
              <a:t> Psalm 8 is also unique in that it is the only psalm that addresses God directly in the second person (you), rather than acting as a reminder to praise God or as a descriptor of reasons to praise. </a:t>
            </a:r>
            <a:r>
              <a:rPr lang="en-US" sz="2400" dirty="0" smtClean="0">
                <a:solidFill>
                  <a:srgbClr val="C00000"/>
                </a:solidFill>
              </a:rPr>
              <a:t>SG</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8" name="TextBox 7"/>
          <p:cNvSpPr txBox="1"/>
          <p:nvPr/>
        </p:nvSpPr>
        <p:spPr>
          <a:xfrm>
            <a:off x="1752600" y="609601"/>
            <a:ext cx="7162800" cy="1261884"/>
          </a:xfrm>
          <a:prstGeom prst="rect">
            <a:avLst/>
          </a:prstGeom>
          <a:noFill/>
        </p:spPr>
        <p:txBody>
          <a:bodyPr wrap="square" rtlCol="0">
            <a:spAutoFit/>
          </a:bodyPr>
          <a:lstStyle/>
          <a:p>
            <a:endParaRPr lang="en-US" sz="2400" dirty="0" smtClean="0">
              <a:solidFill>
                <a:srgbClr val="C00000"/>
              </a:solidFill>
            </a:endParaRPr>
          </a:p>
          <a:p>
            <a:endParaRPr lang="en-US" sz="2400" dirty="0" smtClean="0">
              <a:solidFill>
                <a:srgbClr val="C00000"/>
              </a:solidFill>
            </a:endParaRPr>
          </a:p>
          <a:p>
            <a:r>
              <a:rPr lang="en-US" sz="2800" dirty="0" smtClean="0"/>
              <a:t>  </a:t>
            </a:r>
            <a:endParaRPr lang="en-US" sz="2800" dirty="0"/>
          </a:p>
        </p:txBody>
      </p:sp>
      <p:sp>
        <p:nvSpPr>
          <p:cNvPr id="9" name="Slide Number Placeholder 8"/>
          <p:cNvSpPr>
            <a:spLocks noGrp="1"/>
          </p:cNvSpPr>
          <p:nvPr>
            <p:ph type="sldNum" sz="quarter" idx="12"/>
          </p:nvPr>
        </p:nvSpPr>
        <p:spPr/>
        <p:txBody>
          <a:bodyPr/>
          <a:lstStyle/>
          <a:p>
            <a:fld id="{45711083-4221-4D73-8184-5D7790C37CC6}" type="slidenum">
              <a:rPr lang="en-US" smtClean="0"/>
              <a:pPr/>
              <a:t>5</a:t>
            </a:fld>
            <a:endParaRPr lang="en-US"/>
          </a:p>
        </p:txBody>
      </p:sp>
      <p:pic>
        <p:nvPicPr>
          <p:cNvPr id="10" name="Picture 9" descr="1 Hebrew.jpg"/>
          <p:cNvPicPr>
            <a:picLocks noChangeAspect="1"/>
          </p:cNvPicPr>
          <p:nvPr/>
        </p:nvPicPr>
        <p:blipFill>
          <a:blip r:embed="rId3" cstate="print"/>
          <a:srcRect l="3031" r="53030"/>
          <a:stretch>
            <a:fillRect/>
          </a:stretch>
        </p:blipFill>
        <p:spPr>
          <a:xfrm>
            <a:off x="228600" y="838200"/>
            <a:ext cx="1104900" cy="5334000"/>
          </a:xfrm>
          <a:prstGeom prst="rect">
            <a:avLst/>
          </a:prstGeom>
        </p:spPr>
      </p:pic>
      <p:sp>
        <p:nvSpPr>
          <p:cNvPr id="11" name="TextBox 10"/>
          <p:cNvSpPr txBox="1"/>
          <p:nvPr/>
        </p:nvSpPr>
        <p:spPr>
          <a:xfrm>
            <a:off x="1447800" y="609600"/>
            <a:ext cx="7391400" cy="5262979"/>
          </a:xfrm>
          <a:prstGeom prst="rect">
            <a:avLst/>
          </a:prstGeom>
          <a:noFill/>
        </p:spPr>
        <p:txBody>
          <a:bodyPr wrap="square" rtlCol="0">
            <a:spAutoFit/>
          </a:bodyPr>
          <a:lstStyle/>
          <a:p>
            <a:pPr algn="ctr"/>
            <a:r>
              <a:rPr lang="en-US" sz="2800" b="1" dirty="0" smtClean="0">
                <a:solidFill>
                  <a:srgbClr val="C00000"/>
                </a:solidFill>
              </a:rPr>
              <a:t>No Greater Majesty (8:1-2)</a:t>
            </a:r>
          </a:p>
          <a:p>
            <a:pPr>
              <a:buFont typeface="Arial" pitchFamily="34" charset="0"/>
              <a:buChar char="•"/>
            </a:pPr>
            <a:r>
              <a:rPr lang="en-US" sz="2800" dirty="0" smtClean="0"/>
              <a:t> Begins with a refrain that is repeated at the end of the psalm</a:t>
            </a:r>
          </a:p>
          <a:p>
            <a:pPr>
              <a:buFont typeface="Arial" pitchFamily="34" charset="0"/>
              <a:buChar char="•"/>
            </a:pPr>
            <a:r>
              <a:rPr lang="en-US" sz="2800" dirty="0" smtClean="0"/>
              <a:t> When the word </a:t>
            </a:r>
            <a:r>
              <a:rPr lang="en-US" sz="2800" i="1" dirty="0" smtClean="0"/>
              <a:t>Lord</a:t>
            </a:r>
            <a:r>
              <a:rPr lang="en-US" sz="2800" dirty="0" smtClean="0"/>
              <a:t> appears in small caps, it stands for the specific divine name of the God of Israel</a:t>
            </a:r>
          </a:p>
          <a:p>
            <a:pPr>
              <a:buFont typeface="Arial" pitchFamily="34" charset="0"/>
              <a:buChar char="•"/>
            </a:pPr>
            <a:r>
              <a:rPr lang="en-US" sz="2800" dirty="0" smtClean="0"/>
              <a:t> God’s majesty is far greater then any earthly king</a:t>
            </a:r>
          </a:p>
          <a:p>
            <a:pPr>
              <a:buFont typeface="Arial" pitchFamily="34" charset="0"/>
              <a:buChar char="•"/>
            </a:pPr>
            <a:r>
              <a:rPr lang="en-US" sz="2800" dirty="0" smtClean="0"/>
              <a:t> God’s majestic power is even so great that he able to use the speech of vulnerable, powerless babies to defeat any enemies </a:t>
            </a:r>
            <a:r>
              <a:rPr lang="en-US" sz="2400" dirty="0" smtClean="0">
                <a:solidFill>
                  <a:srgbClr val="C00000"/>
                </a:solidFill>
              </a:rPr>
              <a:t>SG</a:t>
            </a:r>
            <a:endParaRPr lang="en-US" sz="2800"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13" name="TextBox 12"/>
          <p:cNvSpPr txBox="1"/>
          <p:nvPr/>
        </p:nvSpPr>
        <p:spPr>
          <a:xfrm>
            <a:off x="381000" y="2971800"/>
            <a:ext cx="7010400" cy="954107"/>
          </a:xfrm>
          <a:prstGeom prst="rect">
            <a:avLst/>
          </a:prstGeom>
          <a:noFill/>
        </p:spPr>
        <p:txBody>
          <a:bodyPr wrap="square" rtlCol="0">
            <a:spAutoFit/>
          </a:bodyPr>
          <a:lstStyle/>
          <a:p>
            <a:endParaRPr lang="en-US" sz="2800" u="sng" dirty="0" smtClean="0"/>
          </a:p>
          <a:p>
            <a:endParaRPr lang="en-US" sz="2800" dirty="0"/>
          </a:p>
        </p:txBody>
      </p:sp>
      <p:sp>
        <p:nvSpPr>
          <p:cNvPr id="10" name="Slide Number Placeholder 9"/>
          <p:cNvSpPr>
            <a:spLocks noGrp="1"/>
          </p:cNvSpPr>
          <p:nvPr>
            <p:ph type="sldNum" sz="quarter" idx="12"/>
          </p:nvPr>
        </p:nvSpPr>
        <p:spPr/>
        <p:txBody>
          <a:bodyPr/>
          <a:lstStyle/>
          <a:p>
            <a:fld id="{45711083-4221-4D73-8184-5D7790C37CC6}" type="slidenum">
              <a:rPr lang="en-US" smtClean="0"/>
              <a:pPr/>
              <a:t>6</a:t>
            </a:fld>
            <a:endParaRPr lang="en-US"/>
          </a:p>
        </p:txBody>
      </p:sp>
      <p:sp>
        <p:nvSpPr>
          <p:cNvPr id="11" name="TextBox 10"/>
          <p:cNvSpPr txBox="1"/>
          <p:nvPr/>
        </p:nvSpPr>
        <p:spPr>
          <a:xfrm>
            <a:off x="2819400" y="1447800"/>
            <a:ext cx="5943600" cy="4401205"/>
          </a:xfrm>
          <a:prstGeom prst="rect">
            <a:avLst/>
          </a:prstGeom>
          <a:noFill/>
        </p:spPr>
        <p:txBody>
          <a:bodyPr wrap="square" rtlCol="0">
            <a:spAutoFit/>
          </a:bodyPr>
          <a:lstStyle/>
          <a:p>
            <a:r>
              <a:rPr lang="en-US" sz="2800" u="sng" dirty="0" smtClean="0"/>
              <a:t>Psa. 8:1</a:t>
            </a:r>
            <a:r>
              <a:rPr lang="en-US" sz="2800" dirty="0" smtClean="0"/>
              <a:t>  O LORD, our Lord, how majestic is your name in all the earth! You have set your glory above the heavens. </a:t>
            </a:r>
          </a:p>
          <a:p>
            <a:r>
              <a:rPr lang="en-US" sz="2800" u="sng" dirty="0" smtClean="0"/>
              <a:t>Psa. 8:2</a:t>
            </a:r>
            <a:r>
              <a:rPr lang="en-US" sz="2800" dirty="0" smtClean="0"/>
              <a:t> From the lips of children and infants you have ordained praise because of your enemies, to silence the foe and the avenger. </a:t>
            </a:r>
          </a:p>
          <a:p>
            <a:endParaRPr lang="en-US" sz="2800" dirty="0"/>
          </a:p>
        </p:txBody>
      </p:sp>
      <p:sp>
        <p:nvSpPr>
          <p:cNvPr id="12" name="TextBox 11"/>
          <p:cNvSpPr txBox="1"/>
          <p:nvPr/>
        </p:nvSpPr>
        <p:spPr>
          <a:xfrm>
            <a:off x="1219200" y="609600"/>
            <a:ext cx="7239000" cy="954107"/>
          </a:xfrm>
          <a:prstGeom prst="rect">
            <a:avLst/>
          </a:prstGeom>
          <a:noFill/>
        </p:spPr>
        <p:txBody>
          <a:bodyPr wrap="square" rtlCol="0">
            <a:spAutoFit/>
          </a:bodyPr>
          <a:lstStyle/>
          <a:p>
            <a:pPr algn="ctr"/>
            <a:r>
              <a:rPr lang="en-US" sz="2800" b="1" dirty="0" smtClean="0">
                <a:solidFill>
                  <a:srgbClr val="C00000"/>
                </a:solidFill>
              </a:rPr>
              <a:t>No Greater Majesty (8:1-2)</a:t>
            </a:r>
          </a:p>
          <a:p>
            <a:pPr algn="ctr"/>
            <a:endParaRPr lang="en-US" sz="2800" dirty="0"/>
          </a:p>
        </p:txBody>
      </p:sp>
      <p:pic>
        <p:nvPicPr>
          <p:cNvPr id="8" name="Picture 7" descr="1 Sky.jpg"/>
          <p:cNvPicPr>
            <a:picLocks noChangeAspect="1"/>
          </p:cNvPicPr>
          <p:nvPr/>
        </p:nvPicPr>
        <p:blipFill>
          <a:blip r:embed="rId3" cstate="print"/>
          <a:srcRect l="19333" r="51333" b="2893"/>
          <a:stretch>
            <a:fillRect/>
          </a:stretch>
        </p:blipFill>
        <p:spPr>
          <a:xfrm>
            <a:off x="228600" y="1524000"/>
            <a:ext cx="2438400" cy="3962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11" name="Slide Number Placeholder 10"/>
          <p:cNvSpPr>
            <a:spLocks noGrp="1"/>
          </p:cNvSpPr>
          <p:nvPr>
            <p:ph type="sldNum" sz="quarter" idx="12"/>
          </p:nvPr>
        </p:nvSpPr>
        <p:spPr/>
        <p:txBody>
          <a:bodyPr/>
          <a:lstStyle/>
          <a:p>
            <a:fld id="{45711083-4221-4D73-8184-5D7790C37CC6}" type="slidenum">
              <a:rPr lang="en-US" smtClean="0"/>
              <a:pPr/>
              <a:t>7</a:t>
            </a:fld>
            <a:endParaRPr lang="en-US"/>
          </a:p>
        </p:txBody>
      </p:sp>
      <p:sp>
        <p:nvSpPr>
          <p:cNvPr id="12" name="TextBox 11"/>
          <p:cNvSpPr txBox="1"/>
          <p:nvPr/>
        </p:nvSpPr>
        <p:spPr>
          <a:xfrm>
            <a:off x="762000" y="609600"/>
            <a:ext cx="7696200" cy="523220"/>
          </a:xfrm>
          <a:prstGeom prst="rect">
            <a:avLst/>
          </a:prstGeom>
          <a:noFill/>
        </p:spPr>
        <p:txBody>
          <a:bodyPr wrap="square" rtlCol="0">
            <a:spAutoFit/>
          </a:bodyPr>
          <a:lstStyle/>
          <a:p>
            <a:pPr algn="ctr"/>
            <a:r>
              <a:rPr lang="en-US" sz="2800" b="1" dirty="0" smtClean="0">
                <a:solidFill>
                  <a:srgbClr val="C00000"/>
                </a:solidFill>
              </a:rPr>
              <a:t>You Think About Me? (8:3-4)</a:t>
            </a:r>
            <a:endParaRPr lang="en-US" sz="2800" b="1" dirty="0">
              <a:solidFill>
                <a:srgbClr val="C00000"/>
              </a:solidFill>
            </a:endParaRPr>
          </a:p>
        </p:txBody>
      </p:sp>
      <p:pic>
        <p:nvPicPr>
          <p:cNvPr id="13" name="Picture 12" descr="1 Hebrew.jpg"/>
          <p:cNvPicPr>
            <a:picLocks noChangeAspect="1"/>
          </p:cNvPicPr>
          <p:nvPr/>
        </p:nvPicPr>
        <p:blipFill>
          <a:blip r:embed="rId3" cstate="print"/>
          <a:srcRect l="3031" r="53030"/>
          <a:stretch>
            <a:fillRect/>
          </a:stretch>
        </p:blipFill>
        <p:spPr>
          <a:xfrm>
            <a:off x="228600" y="838200"/>
            <a:ext cx="1104900" cy="5334000"/>
          </a:xfrm>
          <a:prstGeom prst="rect">
            <a:avLst/>
          </a:prstGeom>
        </p:spPr>
      </p:pic>
      <p:sp>
        <p:nvSpPr>
          <p:cNvPr id="14" name="TextBox 13"/>
          <p:cNvSpPr txBox="1"/>
          <p:nvPr/>
        </p:nvSpPr>
        <p:spPr>
          <a:xfrm>
            <a:off x="1447800" y="1143000"/>
            <a:ext cx="7391400" cy="5262979"/>
          </a:xfrm>
          <a:prstGeom prst="rect">
            <a:avLst/>
          </a:prstGeom>
          <a:noFill/>
        </p:spPr>
        <p:txBody>
          <a:bodyPr wrap="square" rtlCol="0">
            <a:spAutoFit/>
          </a:bodyPr>
          <a:lstStyle/>
          <a:p>
            <a:pPr>
              <a:buFont typeface="Arial" pitchFamily="34" charset="0"/>
              <a:buChar char="•"/>
            </a:pPr>
            <a:r>
              <a:rPr lang="en-US" sz="2800" dirty="0" smtClean="0"/>
              <a:t> The psalmist’s attention turned from God to humanity</a:t>
            </a:r>
          </a:p>
          <a:p>
            <a:pPr>
              <a:buFont typeface="Arial" pitchFamily="34" charset="0"/>
              <a:buChar char="•"/>
            </a:pPr>
            <a:r>
              <a:rPr lang="en-US" sz="2800" dirty="0" smtClean="0"/>
              <a:t> The psalmist wondered how a God who is so powerful could actually think about or, even more, care for human beings</a:t>
            </a:r>
          </a:p>
          <a:p>
            <a:pPr>
              <a:buFont typeface="Arial" pitchFamily="34" charset="0"/>
              <a:buChar char="•"/>
            </a:pPr>
            <a:r>
              <a:rPr lang="en-US" sz="2800" dirty="0" smtClean="0"/>
              <a:t> And although the psalmist wondered how and why, there was no doubt in the psalmist’s mind that the God who is greater than any power in existence does choose to think about and care for human beings. </a:t>
            </a:r>
            <a:r>
              <a:rPr lang="en-US" sz="2400" dirty="0" smtClean="0">
                <a:solidFill>
                  <a:srgbClr val="C00000"/>
                </a:solidFill>
              </a:rPr>
              <a:t>SG</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3" name="TextBox 2"/>
          <p:cNvSpPr txBox="1"/>
          <p:nvPr/>
        </p:nvSpPr>
        <p:spPr>
          <a:xfrm>
            <a:off x="838200" y="228600"/>
            <a:ext cx="73914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6" name="TextBox 5"/>
          <p:cNvSpPr txBox="1"/>
          <p:nvPr/>
        </p:nvSpPr>
        <p:spPr>
          <a:xfrm>
            <a:off x="457200" y="685800"/>
            <a:ext cx="8305800" cy="954107"/>
          </a:xfrm>
          <a:prstGeom prst="rect">
            <a:avLst/>
          </a:prstGeom>
          <a:noFill/>
        </p:spPr>
        <p:txBody>
          <a:bodyPr wrap="square" rtlCol="0">
            <a:spAutoFit/>
          </a:bodyPr>
          <a:lstStyle/>
          <a:p>
            <a:pPr algn="ctr"/>
            <a:r>
              <a:rPr lang="en-US" sz="2800" b="1" dirty="0" smtClean="0">
                <a:solidFill>
                  <a:srgbClr val="C00000"/>
                </a:solidFill>
              </a:rPr>
              <a:t>You Think About Me? (8:3-4)</a:t>
            </a:r>
          </a:p>
          <a:p>
            <a:endParaRPr lang="en-US" sz="2800" dirty="0"/>
          </a:p>
        </p:txBody>
      </p:sp>
      <p:sp>
        <p:nvSpPr>
          <p:cNvPr id="8" name="Slide Number Placeholder 7"/>
          <p:cNvSpPr>
            <a:spLocks noGrp="1"/>
          </p:cNvSpPr>
          <p:nvPr>
            <p:ph type="sldNum" sz="quarter" idx="12"/>
          </p:nvPr>
        </p:nvSpPr>
        <p:spPr/>
        <p:txBody>
          <a:bodyPr/>
          <a:lstStyle/>
          <a:p>
            <a:fld id="{45711083-4221-4D73-8184-5D7790C37CC6}" type="slidenum">
              <a:rPr lang="en-US" smtClean="0"/>
              <a:pPr/>
              <a:t>8</a:t>
            </a:fld>
            <a:endParaRPr lang="en-US"/>
          </a:p>
        </p:txBody>
      </p:sp>
      <p:sp>
        <p:nvSpPr>
          <p:cNvPr id="9" name="TextBox 8"/>
          <p:cNvSpPr txBox="1"/>
          <p:nvPr/>
        </p:nvSpPr>
        <p:spPr>
          <a:xfrm>
            <a:off x="685800" y="1371600"/>
            <a:ext cx="5334000" cy="4832092"/>
          </a:xfrm>
          <a:prstGeom prst="rect">
            <a:avLst/>
          </a:prstGeom>
          <a:noFill/>
        </p:spPr>
        <p:txBody>
          <a:bodyPr wrap="square" rtlCol="0">
            <a:spAutoFit/>
          </a:bodyPr>
          <a:lstStyle/>
          <a:p>
            <a:r>
              <a:rPr lang="en-US" sz="2800" u="sng" dirty="0" smtClean="0"/>
              <a:t>Psa. 8:3</a:t>
            </a:r>
            <a:r>
              <a:rPr lang="en-US" sz="2800" dirty="0" smtClean="0"/>
              <a:t> When I consider your heavens, the work of your fingers, the moon and the stars, which you have set in place,</a:t>
            </a:r>
          </a:p>
          <a:p>
            <a:r>
              <a:rPr lang="en-US" sz="2800" dirty="0" smtClean="0"/>
              <a:t> </a:t>
            </a:r>
          </a:p>
          <a:p>
            <a:r>
              <a:rPr lang="en-US" sz="2800" u="sng" dirty="0" smtClean="0"/>
              <a:t>Psa. 8:4</a:t>
            </a:r>
            <a:r>
              <a:rPr lang="en-US" sz="2800" dirty="0" smtClean="0"/>
              <a:t> what is man that you are mindful of him, the son of man that you care for him? </a:t>
            </a:r>
          </a:p>
          <a:p>
            <a:endParaRPr lang="en-US" sz="2800" dirty="0"/>
          </a:p>
        </p:txBody>
      </p:sp>
      <p:pic>
        <p:nvPicPr>
          <p:cNvPr id="10" name="Picture 9" descr="1 Man thinking.jpg"/>
          <p:cNvPicPr>
            <a:picLocks noChangeAspect="1"/>
          </p:cNvPicPr>
          <p:nvPr/>
        </p:nvPicPr>
        <p:blipFill>
          <a:blip r:embed="rId3" cstate="print"/>
          <a:stretch>
            <a:fillRect/>
          </a:stretch>
        </p:blipFill>
        <p:spPr>
          <a:xfrm flipH="1">
            <a:off x="6019800" y="1447800"/>
            <a:ext cx="2667000"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Hot Pink.jpg"/>
          <p:cNvPicPr>
            <a:picLocks noChangeAspect="1"/>
          </p:cNvPicPr>
          <p:nvPr/>
        </p:nvPicPr>
        <p:blipFill>
          <a:blip r:embed="rId2" cstate="print">
            <a:lum bright="30000"/>
          </a:blip>
          <a:srcRect l="40102" t="24324" r="28151" b="41892"/>
          <a:stretch>
            <a:fillRect/>
          </a:stretch>
        </p:blipFill>
        <p:spPr>
          <a:xfrm>
            <a:off x="0" y="0"/>
            <a:ext cx="9144000" cy="6858000"/>
          </a:xfrm>
          <a:prstGeom prst="rect">
            <a:avLst/>
          </a:prstGeom>
        </p:spPr>
      </p:pic>
      <p:sp>
        <p:nvSpPr>
          <p:cNvPr id="3" name="TextBox 2"/>
          <p:cNvSpPr txBox="1"/>
          <p:nvPr/>
        </p:nvSpPr>
        <p:spPr>
          <a:xfrm>
            <a:off x="838200" y="228600"/>
            <a:ext cx="73914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2 Psalms</a:t>
            </a:r>
          </a:p>
          <a:p>
            <a:pPr algn="ctr"/>
            <a:endParaRPr lang="en-US" dirty="0"/>
          </a:p>
        </p:txBody>
      </p:sp>
      <p:sp>
        <p:nvSpPr>
          <p:cNvPr id="6" name="TextBox 5"/>
          <p:cNvSpPr txBox="1"/>
          <p:nvPr/>
        </p:nvSpPr>
        <p:spPr>
          <a:xfrm>
            <a:off x="1219200" y="685800"/>
            <a:ext cx="7543800" cy="523220"/>
          </a:xfrm>
          <a:prstGeom prst="rect">
            <a:avLst/>
          </a:prstGeom>
          <a:noFill/>
        </p:spPr>
        <p:txBody>
          <a:bodyPr wrap="square" rtlCol="0">
            <a:spAutoFit/>
          </a:bodyPr>
          <a:lstStyle/>
          <a:p>
            <a:endParaRPr lang="en-US" sz="2800" dirty="0"/>
          </a:p>
        </p:txBody>
      </p:sp>
      <p:sp>
        <p:nvSpPr>
          <p:cNvPr id="8" name="TextBox 7"/>
          <p:cNvSpPr txBox="1"/>
          <p:nvPr/>
        </p:nvSpPr>
        <p:spPr>
          <a:xfrm>
            <a:off x="457200" y="609600"/>
            <a:ext cx="8229600" cy="1384995"/>
          </a:xfrm>
          <a:prstGeom prst="rect">
            <a:avLst/>
          </a:prstGeom>
          <a:noFill/>
        </p:spPr>
        <p:txBody>
          <a:bodyPr wrap="square" rtlCol="0">
            <a:spAutoFit/>
          </a:bodyPr>
          <a:lstStyle/>
          <a:p>
            <a:pPr algn="ctr"/>
            <a:r>
              <a:rPr lang="en-US" sz="2800" b="1" dirty="0" smtClean="0">
                <a:solidFill>
                  <a:srgbClr val="C00000"/>
                </a:solidFill>
              </a:rPr>
              <a:t>A Special Place of Honor and Responsibility (8:5-9)</a:t>
            </a:r>
          </a:p>
          <a:p>
            <a:endParaRPr lang="en-US" sz="2800" dirty="0"/>
          </a:p>
        </p:txBody>
      </p:sp>
      <p:sp>
        <p:nvSpPr>
          <p:cNvPr id="11" name="TextBox 10"/>
          <p:cNvSpPr txBox="1"/>
          <p:nvPr/>
        </p:nvSpPr>
        <p:spPr>
          <a:xfrm>
            <a:off x="457200" y="1676400"/>
            <a:ext cx="8305800" cy="523220"/>
          </a:xfrm>
          <a:prstGeom prst="rect">
            <a:avLst/>
          </a:prstGeom>
          <a:noFill/>
        </p:spPr>
        <p:txBody>
          <a:bodyPr wrap="square" rtlCol="0">
            <a:spAutoFit/>
          </a:bodyPr>
          <a:lstStyle/>
          <a:p>
            <a:pPr algn="ctr"/>
            <a:endParaRPr lang="en-US" sz="2800" dirty="0"/>
          </a:p>
        </p:txBody>
      </p:sp>
      <p:sp>
        <p:nvSpPr>
          <p:cNvPr id="12" name="TextBox 11"/>
          <p:cNvSpPr txBox="1"/>
          <p:nvPr/>
        </p:nvSpPr>
        <p:spPr>
          <a:xfrm>
            <a:off x="1676400" y="3429000"/>
            <a:ext cx="7010400" cy="523220"/>
          </a:xfrm>
          <a:prstGeom prst="rect">
            <a:avLst/>
          </a:prstGeom>
          <a:noFill/>
        </p:spPr>
        <p:txBody>
          <a:bodyPr wrap="square" rtlCol="0">
            <a:spAutoFit/>
          </a:bodyPr>
          <a:lstStyle/>
          <a:p>
            <a:endParaRPr lang="en-US" sz="2800" dirty="0"/>
          </a:p>
        </p:txBody>
      </p:sp>
      <p:sp>
        <p:nvSpPr>
          <p:cNvPr id="13" name="Slide Number Placeholder 12"/>
          <p:cNvSpPr>
            <a:spLocks noGrp="1"/>
          </p:cNvSpPr>
          <p:nvPr>
            <p:ph type="sldNum" sz="quarter" idx="12"/>
          </p:nvPr>
        </p:nvSpPr>
        <p:spPr/>
        <p:txBody>
          <a:bodyPr/>
          <a:lstStyle/>
          <a:p>
            <a:fld id="{45711083-4221-4D73-8184-5D7790C37CC6}" type="slidenum">
              <a:rPr lang="en-US" smtClean="0"/>
              <a:pPr/>
              <a:t>9</a:t>
            </a:fld>
            <a:endParaRPr lang="en-US"/>
          </a:p>
        </p:txBody>
      </p:sp>
      <p:pic>
        <p:nvPicPr>
          <p:cNvPr id="9" name="Picture 8" descr="1 Hebrew.jpg"/>
          <p:cNvPicPr>
            <a:picLocks noChangeAspect="1"/>
          </p:cNvPicPr>
          <p:nvPr/>
        </p:nvPicPr>
        <p:blipFill>
          <a:blip r:embed="rId3" cstate="print"/>
          <a:srcRect l="3031" r="53030"/>
          <a:stretch>
            <a:fillRect/>
          </a:stretch>
        </p:blipFill>
        <p:spPr>
          <a:xfrm>
            <a:off x="228600" y="838200"/>
            <a:ext cx="1104900" cy="5334000"/>
          </a:xfrm>
          <a:prstGeom prst="rect">
            <a:avLst/>
          </a:prstGeom>
        </p:spPr>
      </p:pic>
      <p:sp>
        <p:nvSpPr>
          <p:cNvPr id="14" name="TextBox 13"/>
          <p:cNvSpPr txBox="1"/>
          <p:nvPr/>
        </p:nvSpPr>
        <p:spPr>
          <a:xfrm>
            <a:off x="1524000" y="1524000"/>
            <a:ext cx="7239000" cy="4832092"/>
          </a:xfrm>
          <a:prstGeom prst="rect">
            <a:avLst/>
          </a:prstGeom>
          <a:noFill/>
        </p:spPr>
        <p:txBody>
          <a:bodyPr wrap="square" rtlCol="0">
            <a:spAutoFit/>
          </a:bodyPr>
          <a:lstStyle/>
          <a:p>
            <a:pPr>
              <a:buFont typeface="Arial" pitchFamily="34" charset="0"/>
              <a:buChar char="•"/>
            </a:pPr>
            <a:r>
              <a:rPr lang="en-US" sz="2800" dirty="0" smtClean="0"/>
              <a:t> Knowing that the great Creator considers humble human beings, the psalmist then contemplated the special  place</a:t>
            </a:r>
          </a:p>
          <a:p>
            <a:pPr>
              <a:buFont typeface="Arial" pitchFamily="34" charset="0"/>
              <a:buChar char="•"/>
            </a:pPr>
            <a:r>
              <a:rPr lang="en-US" sz="2800" dirty="0" smtClean="0"/>
              <a:t> </a:t>
            </a:r>
            <a:r>
              <a:rPr lang="en-US" sz="2800" dirty="0" smtClean="0"/>
              <a:t>Humanity has the most elevated place among creation, for people are given power over every other created thing.</a:t>
            </a:r>
          </a:p>
          <a:p>
            <a:pPr>
              <a:buFont typeface="Arial" pitchFamily="34" charset="0"/>
              <a:buChar char="•"/>
            </a:pPr>
            <a:r>
              <a:rPr lang="en-US" sz="2800" dirty="0" smtClean="0"/>
              <a:t> </a:t>
            </a:r>
            <a:r>
              <a:rPr lang="en-US" sz="2800" dirty="0" smtClean="0"/>
              <a:t>Looking up into the massive sky reminds us how truly majestic God is.</a:t>
            </a:r>
          </a:p>
          <a:p>
            <a:r>
              <a:rPr lang="en-US" sz="2800" dirty="0" smtClean="0"/>
              <a:t>                         </a:t>
            </a:r>
            <a:r>
              <a:rPr lang="en-US" sz="2400" dirty="0" smtClean="0">
                <a:solidFill>
                  <a:srgbClr val="C00000"/>
                </a:solidFill>
              </a:rPr>
              <a:t>SG</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1025</Words>
  <Application>Microsoft Office PowerPoint</Application>
  <PresentationFormat>On-screen Show (4:3)</PresentationFormat>
  <Paragraphs>106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Cannata</dc:creator>
  <cp:lastModifiedBy>Don Cannata</cp:lastModifiedBy>
  <cp:revision>182</cp:revision>
  <dcterms:created xsi:type="dcterms:W3CDTF">2012-02-17T03:04:41Z</dcterms:created>
  <dcterms:modified xsi:type="dcterms:W3CDTF">2013-02-19T01:03:07Z</dcterms:modified>
</cp:coreProperties>
</file>