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0" r:id="rId5"/>
    <p:sldId id="261" r:id="rId6"/>
    <p:sldId id="262" r:id="rId7"/>
    <p:sldId id="263" r:id="rId8"/>
    <p:sldId id="264" r:id="rId9"/>
    <p:sldId id="259" r:id="rId10"/>
    <p:sldId id="266" r:id="rId11"/>
    <p:sldId id="267" r:id="rId12"/>
    <p:sldId id="265"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7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EEB5B-B1B7-488E-8629-FD8B679A3DD4}" type="datetimeFigureOut">
              <a:rPr lang="en-US" smtClean="0"/>
              <a:pPr/>
              <a:t>12/29/2012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EE16E-FA83-4093-BEAB-43FA8799E5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9ABAFD4-0CF0-45BE-9AAF-F5D247DC7F0B}" type="datetime1">
              <a:rPr lang="en-US" smtClean="0"/>
              <a:pPr/>
              <a:t>12/29/2012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095FE5D-0E10-4602-B735-19534E0C6D3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113B14-5A57-4718-B7A7-3E018840E84E}" type="datetime1">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DFC95-7E4B-4D75-96B1-ADE614F689FD}" type="datetime1">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63B293-020E-4140-80E6-B0CB2C700C1F}" type="datetime1">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67EF3D-CD7D-49A9-9E78-F879DAE0058A}" type="datetime1">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095FE5D-0E10-4602-B735-19534E0C6D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080DA5-D2A6-4A28-BA23-79271B74DE18}" type="datetime1">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C32497-CCEB-4F42-A391-51245E2341BD}" type="datetime1">
              <a:rPr lang="en-US" smtClean="0"/>
              <a:pPr/>
              <a:t>12/29/2012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AC7874-FC7D-4450-BD00-DB53B7A0F2ED}" type="datetime1">
              <a:rPr lang="en-US" smtClean="0"/>
              <a:pPr/>
              <a:t>12/29/2012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A3939-A91D-498A-B62B-9E13333743B9}" type="datetime1">
              <a:rPr lang="en-US" smtClean="0"/>
              <a:pPr/>
              <a:t>12/29/2012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FE00CD-2977-4738-BE98-3CB01F32E584}" type="datetime1">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C16EA0-55D1-4E3A-B219-FF38AC913B16}" type="datetime1">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5FE5D-0E10-4602-B735-19534E0C6D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alpha val="3700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8009FF2-BE03-4C6A-9C5A-CF929721CD13}" type="datetime1">
              <a:rPr lang="en-US" smtClean="0"/>
              <a:pPr/>
              <a:t>12/29/2012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095FE5D-0E10-4602-B735-19534E0C6D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6705600" cy="6247864"/>
          </a:xfrm>
          <a:prstGeom prst="rect">
            <a:avLst/>
          </a:prstGeom>
          <a:noFill/>
        </p:spPr>
        <p:txBody>
          <a:bodyPr wrap="square" rtlCol="0">
            <a:spAutoFit/>
          </a:bodyPr>
          <a:lstStyle/>
          <a:p>
            <a:pPr algn="ctr"/>
            <a:r>
              <a:rPr lang="en-US" sz="2800" b="1" dirty="0" smtClean="0">
                <a:latin typeface="Verdana" pitchFamily="34" charset="0"/>
                <a:ea typeface="Verdana" pitchFamily="34" charset="0"/>
                <a:cs typeface="Verdana" pitchFamily="34" charset="0"/>
              </a:rPr>
              <a:t>Lesson 13 of 13</a:t>
            </a:r>
          </a:p>
          <a:p>
            <a:pPr algn="ctr"/>
            <a:r>
              <a:rPr lang="en-US" sz="2800" b="1" dirty="0" smtClean="0">
                <a:latin typeface="Verdana" pitchFamily="34" charset="0"/>
                <a:ea typeface="Verdana" pitchFamily="34" charset="0"/>
                <a:cs typeface="Verdana" pitchFamily="34" charset="0"/>
              </a:rPr>
              <a:t>February 24, 2013</a:t>
            </a:r>
          </a:p>
          <a:p>
            <a:pPr algn="ctr"/>
            <a:r>
              <a:rPr lang="en-US" sz="2800" b="1" dirty="0" smtClean="0">
                <a:solidFill>
                  <a:srgbClr val="C00000"/>
                </a:solidFill>
                <a:latin typeface="Verdana" pitchFamily="34" charset="0"/>
                <a:ea typeface="Verdana" pitchFamily="34" charset="0"/>
                <a:cs typeface="Verdana" pitchFamily="34" charset="0"/>
              </a:rPr>
              <a:t>“Women at the Cross and the Tomb: Serving Jesus to the End”</a:t>
            </a:r>
          </a:p>
          <a:p>
            <a:pPr algn="ctr"/>
            <a:r>
              <a:rPr lang="en-US" sz="2800" b="1" dirty="0" smtClean="0">
                <a:latin typeface="Verdana" pitchFamily="34" charset="0"/>
                <a:ea typeface="Verdana" pitchFamily="34" charset="0"/>
                <a:cs typeface="Verdana" pitchFamily="34" charset="0"/>
              </a:rPr>
              <a:t>Focal Text: Mark 15:40-16:8</a:t>
            </a:r>
          </a:p>
          <a:p>
            <a:r>
              <a:rPr lang="en-US" sz="2800" u="sng" dirty="0" smtClean="0">
                <a:latin typeface="Verdana" pitchFamily="34" charset="0"/>
                <a:ea typeface="Verdana" pitchFamily="34" charset="0"/>
                <a:cs typeface="Verdana" pitchFamily="34" charset="0"/>
              </a:rPr>
              <a:t>Study Aim</a:t>
            </a:r>
            <a:r>
              <a:rPr lang="en-US" sz="2800" dirty="0" smtClean="0">
                <a:latin typeface="Verdana" pitchFamily="34" charset="0"/>
                <a:ea typeface="Verdana" pitchFamily="34" charset="0"/>
                <a:cs typeface="Verdana" pitchFamily="34" charset="0"/>
              </a:rPr>
              <a:t>: To state the significance of the presence of the women at Jesus’ crucifixion, his burial, and the empty tomb</a:t>
            </a:r>
          </a:p>
          <a:p>
            <a:pPr algn="ctr"/>
            <a:r>
              <a:rPr lang="en-US" sz="2800" dirty="0" smtClean="0">
                <a:latin typeface="Verdana" pitchFamily="34" charset="0"/>
                <a:ea typeface="Verdana" pitchFamily="34" charset="0"/>
                <a:cs typeface="Verdana" pitchFamily="34" charset="0"/>
              </a:rPr>
              <a:t>  </a:t>
            </a:r>
            <a:r>
              <a:rPr lang="en-US" sz="2400" dirty="0" smtClean="0">
                <a:solidFill>
                  <a:srgbClr val="C00000"/>
                </a:solidFill>
                <a:latin typeface="Verdana" pitchFamily="34" charset="0"/>
                <a:ea typeface="Verdana" pitchFamily="34" charset="0"/>
                <a:cs typeface="Verdana" pitchFamily="34" charset="0"/>
              </a:rPr>
              <a:t>All Scripture quotes are from the NIV version unless otherwise indicated. Most lesson comments are from the Study Guide followed by </a:t>
            </a:r>
            <a:r>
              <a:rPr lang="en-US" sz="2000" dirty="0" smtClean="0">
                <a:solidFill>
                  <a:srgbClr val="C00000"/>
                </a:solidFill>
                <a:latin typeface="Verdana" pitchFamily="34" charset="0"/>
                <a:ea typeface="Verdana" pitchFamily="34" charset="0"/>
                <a:cs typeface="Verdana" pitchFamily="34" charset="0"/>
              </a:rPr>
              <a:t>SG</a:t>
            </a:r>
            <a:endParaRPr lang="en-US" sz="2400" dirty="0" smtClean="0">
              <a:solidFill>
                <a:srgbClr val="C00000"/>
              </a:solidFill>
              <a:latin typeface="Verdana" pitchFamily="34" charset="0"/>
              <a:ea typeface="Verdana" pitchFamily="34" charset="0"/>
              <a:cs typeface="Verdana" pitchFamily="34" charset="0"/>
            </a:endParaRPr>
          </a:p>
          <a:p>
            <a:endParaRPr lang="en-US" sz="2800" dirty="0" smtClean="0">
              <a:solidFill>
                <a:srgbClr val="C00000"/>
              </a:solidFill>
              <a:latin typeface="Verdana" pitchFamily="34" charset="0"/>
              <a:ea typeface="Verdana" pitchFamily="34" charset="0"/>
              <a:cs typeface="Verdana" pitchFamily="34" charset="0"/>
            </a:endParaRPr>
          </a:p>
          <a:p>
            <a:pPr algn="ctr"/>
            <a:r>
              <a:rPr lang="en-US" sz="2000" b="1" dirty="0" smtClean="0">
                <a:latin typeface="Verdana" pitchFamily="34" charset="0"/>
                <a:ea typeface="Verdana" pitchFamily="34" charset="0"/>
                <a:cs typeface="Verdana" pitchFamily="34" charset="0"/>
              </a:rPr>
              <a:t>PowerPoint by Don </a:t>
            </a:r>
            <a:r>
              <a:rPr lang="en-US" sz="2000" b="1" dirty="0" err="1" smtClean="0">
                <a:latin typeface="Verdana" pitchFamily="34" charset="0"/>
                <a:ea typeface="Verdana" pitchFamily="34" charset="0"/>
                <a:cs typeface="Verdana" pitchFamily="34" charset="0"/>
              </a:rPr>
              <a:t>Cannata</a:t>
            </a:r>
            <a:endParaRPr lang="en-US" sz="2000" b="1" dirty="0"/>
          </a:p>
        </p:txBody>
      </p:sp>
      <p:sp>
        <p:nvSpPr>
          <p:cNvPr id="4" name="TextBox 3"/>
          <p:cNvSpPr txBox="1"/>
          <p:nvPr/>
        </p:nvSpPr>
        <p:spPr>
          <a:xfrm>
            <a:off x="7010400" y="4267200"/>
            <a:ext cx="1905000" cy="1200329"/>
          </a:xfrm>
          <a:prstGeom prst="rect">
            <a:avLst/>
          </a:prstGeom>
          <a:noFill/>
        </p:spPr>
        <p:txBody>
          <a:bodyPr wrap="square" rtlCol="0">
            <a:spAutoFit/>
          </a:bodyPr>
          <a:lstStyle/>
          <a:p>
            <a:pPr algn="ctr"/>
            <a:r>
              <a:rPr lang="en-US" dirty="0" err="1" smtClean="0"/>
              <a:t>BaptistWay</a:t>
            </a:r>
            <a:r>
              <a:rPr lang="en-US" dirty="0" smtClean="0"/>
              <a:t> Press, Dallas, Texas</a:t>
            </a:r>
          </a:p>
          <a:p>
            <a:endParaRPr lang="en-US" dirty="0"/>
          </a:p>
        </p:txBody>
      </p:sp>
      <p:sp>
        <p:nvSpPr>
          <p:cNvPr id="5" name="Slide Number Placeholder 4"/>
          <p:cNvSpPr>
            <a:spLocks noGrp="1"/>
          </p:cNvSpPr>
          <p:nvPr>
            <p:ph type="sldNum" sz="quarter" idx="12"/>
          </p:nvPr>
        </p:nvSpPr>
        <p:spPr/>
        <p:txBody>
          <a:bodyPr/>
          <a:lstStyle/>
          <a:p>
            <a:fld id="{5095FE5D-0E10-4602-B735-19534E0C6D3C}" type="slidenum">
              <a:rPr lang="en-US" smtClean="0"/>
              <a:pPr/>
              <a:t>1</a:t>
            </a:fld>
            <a:endParaRPr lang="en-US"/>
          </a:p>
        </p:txBody>
      </p:sp>
      <p:pic>
        <p:nvPicPr>
          <p:cNvPr id="7" name="Picture 6" descr="Gospel of Mark_-_Cover.jpg"/>
          <p:cNvPicPr>
            <a:picLocks noChangeAspect="1"/>
          </p:cNvPicPr>
          <p:nvPr/>
        </p:nvPicPr>
        <p:blipFill>
          <a:blip r:embed="rId2" cstate="print"/>
          <a:stretch>
            <a:fillRect/>
          </a:stretch>
        </p:blipFill>
        <p:spPr>
          <a:xfrm>
            <a:off x="7010400" y="1219200"/>
            <a:ext cx="1910499" cy="2895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4" name="Slide Number Placeholder 3"/>
          <p:cNvSpPr>
            <a:spLocks noGrp="1"/>
          </p:cNvSpPr>
          <p:nvPr>
            <p:ph type="sldNum" sz="quarter" idx="12"/>
          </p:nvPr>
        </p:nvSpPr>
        <p:spPr/>
        <p:txBody>
          <a:bodyPr/>
          <a:lstStyle/>
          <a:p>
            <a:fld id="{5095FE5D-0E10-4602-B735-19534E0C6D3C}" type="slidenum">
              <a:rPr lang="en-US" smtClean="0"/>
              <a:pPr/>
              <a:t>10</a:t>
            </a:fld>
            <a:endParaRPr lang="en-US"/>
          </a:p>
        </p:txBody>
      </p:sp>
      <p:sp>
        <p:nvSpPr>
          <p:cNvPr id="5" name="TextBox 4"/>
          <p:cNvSpPr txBox="1"/>
          <p:nvPr/>
        </p:nvSpPr>
        <p:spPr>
          <a:xfrm>
            <a:off x="609600" y="533400"/>
            <a:ext cx="8077200" cy="954107"/>
          </a:xfrm>
          <a:prstGeom prst="rect">
            <a:avLst/>
          </a:prstGeom>
          <a:noFill/>
        </p:spPr>
        <p:txBody>
          <a:bodyPr wrap="square" rtlCol="0">
            <a:spAutoFit/>
          </a:bodyPr>
          <a:lstStyle/>
          <a:p>
            <a:pPr algn="ctr"/>
            <a:r>
              <a:rPr lang="en-US" sz="2800" dirty="0" smtClean="0">
                <a:solidFill>
                  <a:srgbClr val="C00000"/>
                </a:solidFill>
              </a:rPr>
              <a:t>Looking Up: He Has Been Raised (16:1-8)</a:t>
            </a:r>
          </a:p>
          <a:p>
            <a:pPr algn="ctr"/>
            <a:endParaRPr lang="en-US" sz="2800" dirty="0"/>
          </a:p>
        </p:txBody>
      </p:sp>
      <p:pic>
        <p:nvPicPr>
          <p:cNvPr id="6" name="Picture 5" descr="3 Jesus burial 4.jpg"/>
          <p:cNvPicPr>
            <a:picLocks noChangeAspect="1"/>
          </p:cNvPicPr>
          <p:nvPr/>
        </p:nvPicPr>
        <p:blipFill>
          <a:blip r:embed="rId2" cstate="print"/>
          <a:srcRect l="10417" r="14583" b="20833"/>
          <a:stretch>
            <a:fillRect/>
          </a:stretch>
        </p:blipFill>
        <p:spPr>
          <a:xfrm>
            <a:off x="228600" y="1219200"/>
            <a:ext cx="990600" cy="5105400"/>
          </a:xfrm>
          <a:prstGeom prst="rect">
            <a:avLst/>
          </a:prstGeom>
        </p:spPr>
      </p:pic>
      <p:sp>
        <p:nvSpPr>
          <p:cNvPr id="7" name="TextBox 6"/>
          <p:cNvSpPr txBox="1"/>
          <p:nvPr/>
        </p:nvSpPr>
        <p:spPr>
          <a:xfrm>
            <a:off x="1371600" y="990600"/>
            <a:ext cx="7315200" cy="6353354"/>
          </a:xfrm>
          <a:prstGeom prst="rect">
            <a:avLst/>
          </a:prstGeom>
          <a:noFill/>
        </p:spPr>
        <p:txBody>
          <a:bodyPr wrap="square" rtlCol="0">
            <a:spAutoFit/>
          </a:bodyPr>
          <a:lstStyle/>
          <a:p>
            <a:r>
              <a:rPr lang="en-US" sz="2800" u="sng" dirty="0" smtClean="0"/>
              <a:t>Mark 16:5</a:t>
            </a:r>
            <a:r>
              <a:rPr lang="en-US" sz="2800" dirty="0" smtClean="0"/>
              <a:t> As they entered the tomb, they saw a young man dressed in a white robe sitting on the right side, and they were alarmed. </a:t>
            </a:r>
          </a:p>
          <a:p>
            <a:r>
              <a:rPr lang="en-US" sz="2800" u="sng" dirty="0" smtClean="0"/>
              <a:t>Mark 16:6</a:t>
            </a:r>
            <a:r>
              <a:rPr lang="en-US" sz="2800" dirty="0" smtClean="0"/>
              <a:t> “Don’t be alarmed,” he said.  “You are looking for Jesus the Nazarene, who was crucified. He has risen! He is not here. See the place where they laid him. </a:t>
            </a:r>
          </a:p>
          <a:p>
            <a:r>
              <a:rPr lang="en-US" sz="2800" u="sng" dirty="0" smtClean="0"/>
              <a:t>Mark 16:7</a:t>
            </a:r>
            <a:r>
              <a:rPr lang="en-US" sz="2800" dirty="0" smtClean="0"/>
              <a:t> But go, tell his disciples and Peter,  ‘He is going ahead of you into Galilee. There you will see him, just as he told you.’”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3" name="Slide Number Placeholder 2"/>
          <p:cNvSpPr>
            <a:spLocks noGrp="1"/>
          </p:cNvSpPr>
          <p:nvPr>
            <p:ph type="sldNum" sz="quarter" idx="12"/>
          </p:nvPr>
        </p:nvSpPr>
        <p:spPr/>
        <p:txBody>
          <a:bodyPr/>
          <a:lstStyle/>
          <a:p>
            <a:fld id="{5095FE5D-0E10-4602-B735-19534E0C6D3C}" type="slidenum">
              <a:rPr lang="en-US" smtClean="0"/>
              <a:pPr/>
              <a:t>11</a:t>
            </a:fld>
            <a:endParaRPr lang="en-US"/>
          </a:p>
        </p:txBody>
      </p:sp>
      <p:sp>
        <p:nvSpPr>
          <p:cNvPr id="5" name="TextBox 4"/>
          <p:cNvSpPr txBox="1"/>
          <p:nvPr/>
        </p:nvSpPr>
        <p:spPr>
          <a:xfrm>
            <a:off x="685800" y="533400"/>
            <a:ext cx="7924800" cy="954107"/>
          </a:xfrm>
          <a:prstGeom prst="rect">
            <a:avLst/>
          </a:prstGeom>
          <a:noFill/>
        </p:spPr>
        <p:txBody>
          <a:bodyPr wrap="square" rtlCol="0">
            <a:spAutoFit/>
          </a:bodyPr>
          <a:lstStyle/>
          <a:p>
            <a:pPr algn="ctr"/>
            <a:r>
              <a:rPr lang="en-US" sz="2800" dirty="0" smtClean="0">
                <a:solidFill>
                  <a:srgbClr val="C00000"/>
                </a:solidFill>
              </a:rPr>
              <a:t>Looking Up: He Has Been Raised (16:1-8)</a:t>
            </a:r>
          </a:p>
          <a:p>
            <a:pPr algn="ctr"/>
            <a:endParaRPr lang="en-US" sz="2800" dirty="0"/>
          </a:p>
        </p:txBody>
      </p:sp>
      <p:sp>
        <p:nvSpPr>
          <p:cNvPr id="6" name="TextBox 5"/>
          <p:cNvSpPr txBox="1"/>
          <p:nvPr/>
        </p:nvSpPr>
        <p:spPr>
          <a:xfrm>
            <a:off x="533400" y="1219200"/>
            <a:ext cx="6019800" cy="5262979"/>
          </a:xfrm>
          <a:prstGeom prst="rect">
            <a:avLst/>
          </a:prstGeom>
          <a:noFill/>
        </p:spPr>
        <p:txBody>
          <a:bodyPr wrap="square" rtlCol="0">
            <a:spAutoFit/>
          </a:bodyPr>
          <a:lstStyle/>
          <a:p>
            <a:r>
              <a:rPr lang="en-US" sz="2800" dirty="0" smtClean="0"/>
              <a:t>It is certainly worth noting the significance of women being the first of anyone in the world to go and tell about the resurrection of Jesus Christ. </a:t>
            </a:r>
            <a:r>
              <a:rPr lang="en-US" sz="2400" dirty="0" smtClean="0">
                <a:solidFill>
                  <a:srgbClr val="C00000"/>
                </a:solidFill>
              </a:rPr>
              <a:t>SG</a:t>
            </a:r>
          </a:p>
          <a:p>
            <a:endParaRPr lang="en-US" sz="2800" dirty="0" smtClean="0">
              <a:solidFill>
                <a:srgbClr val="C00000"/>
              </a:solidFill>
            </a:endParaRPr>
          </a:p>
          <a:p>
            <a:r>
              <a:rPr lang="en-US" sz="2800" u="sng" dirty="0" smtClean="0"/>
              <a:t>Mark 16:8</a:t>
            </a:r>
            <a:r>
              <a:rPr lang="en-US" sz="2800" dirty="0" smtClean="0"/>
              <a:t> Trembling and bewildered, the women went out and fled from the tomb. They said nothing to anyone, because they were afraid.</a:t>
            </a:r>
          </a:p>
          <a:p>
            <a:endParaRPr lang="en-US" sz="2800" dirty="0"/>
          </a:p>
        </p:txBody>
      </p:sp>
      <p:pic>
        <p:nvPicPr>
          <p:cNvPr id="7" name="Picture 6" descr="3 Woman 7.jpg"/>
          <p:cNvPicPr>
            <a:picLocks noChangeAspect="1"/>
          </p:cNvPicPr>
          <p:nvPr/>
        </p:nvPicPr>
        <p:blipFill>
          <a:blip r:embed="rId2" cstate="print"/>
          <a:srcRect r="46135"/>
          <a:stretch>
            <a:fillRect/>
          </a:stretch>
        </p:blipFill>
        <p:spPr>
          <a:xfrm>
            <a:off x="6553200" y="1066800"/>
            <a:ext cx="2438400" cy="51443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pic>
        <p:nvPicPr>
          <p:cNvPr id="3" name="Picture 2" descr="1 Man's face.jpg"/>
          <p:cNvPicPr>
            <a:picLocks noChangeAspect="1"/>
          </p:cNvPicPr>
          <p:nvPr/>
        </p:nvPicPr>
        <p:blipFill>
          <a:blip r:embed="rId2" cstate="print"/>
          <a:srcRect l="7692" t="3875" r="26923" b="52563"/>
          <a:stretch>
            <a:fillRect/>
          </a:stretch>
        </p:blipFill>
        <p:spPr>
          <a:xfrm>
            <a:off x="381000" y="1295400"/>
            <a:ext cx="1905000" cy="2895600"/>
          </a:xfrm>
          <a:prstGeom prst="rect">
            <a:avLst/>
          </a:prstGeom>
        </p:spPr>
      </p:pic>
      <p:sp>
        <p:nvSpPr>
          <p:cNvPr id="4" name="TextBox 3"/>
          <p:cNvSpPr txBox="1"/>
          <p:nvPr/>
        </p:nvSpPr>
        <p:spPr>
          <a:xfrm>
            <a:off x="533400" y="533400"/>
            <a:ext cx="8077200" cy="954107"/>
          </a:xfrm>
          <a:prstGeom prst="rect">
            <a:avLst/>
          </a:prstGeom>
          <a:noFill/>
        </p:spPr>
        <p:txBody>
          <a:bodyPr wrap="square" rtlCol="0">
            <a:spAutoFit/>
          </a:bodyPr>
          <a:lstStyle/>
          <a:p>
            <a:pPr algn="ctr"/>
            <a:r>
              <a:rPr lang="en-US" sz="2800" b="1" dirty="0" smtClean="0">
                <a:solidFill>
                  <a:srgbClr val="C00000"/>
                </a:solidFill>
              </a:rPr>
              <a:t>Implications and Actions</a:t>
            </a:r>
          </a:p>
          <a:p>
            <a:pPr algn="ctr"/>
            <a:endParaRPr lang="en-US" sz="2800" b="1" dirty="0">
              <a:solidFill>
                <a:srgbClr val="C00000"/>
              </a:solidFill>
            </a:endParaRPr>
          </a:p>
        </p:txBody>
      </p:sp>
      <p:sp>
        <p:nvSpPr>
          <p:cNvPr id="7" name="Slide Number Placeholder 6"/>
          <p:cNvSpPr>
            <a:spLocks noGrp="1"/>
          </p:cNvSpPr>
          <p:nvPr>
            <p:ph type="sldNum" sz="quarter" idx="12"/>
          </p:nvPr>
        </p:nvSpPr>
        <p:spPr/>
        <p:txBody>
          <a:bodyPr/>
          <a:lstStyle/>
          <a:p>
            <a:fld id="{5095FE5D-0E10-4602-B735-19534E0C6D3C}" type="slidenum">
              <a:rPr lang="en-US" smtClean="0"/>
              <a:pPr/>
              <a:t>12</a:t>
            </a:fld>
            <a:endParaRPr lang="en-US"/>
          </a:p>
        </p:txBody>
      </p:sp>
      <p:sp>
        <p:nvSpPr>
          <p:cNvPr id="8" name="TextBox 7"/>
          <p:cNvSpPr txBox="1"/>
          <p:nvPr/>
        </p:nvSpPr>
        <p:spPr>
          <a:xfrm>
            <a:off x="2362200" y="990600"/>
            <a:ext cx="6629400" cy="3539430"/>
          </a:xfrm>
          <a:prstGeom prst="rect">
            <a:avLst/>
          </a:prstGeom>
          <a:noFill/>
        </p:spPr>
        <p:txBody>
          <a:bodyPr wrap="square" rtlCol="0">
            <a:spAutoFit/>
          </a:bodyPr>
          <a:lstStyle/>
          <a:p>
            <a:pPr algn="ctr"/>
            <a:r>
              <a:rPr lang="en-US" sz="2800" dirty="0" smtClean="0"/>
              <a:t>Does your faith reflect the unassuming and steady faithfulness of these women? The story of these women’s faithfulness serves to remind us that our faith in Christ is always rewarded with surprise, joy, and hope no matter how dark things seem to us.  </a:t>
            </a:r>
            <a:r>
              <a:rPr lang="en-US" sz="2400" dirty="0" smtClean="0">
                <a:solidFill>
                  <a:srgbClr val="C00000"/>
                </a:solidFill>
              </a:rPr>
              <a:t>SG</a:t>
            </a:r>
            <a:endParaRPr lang="en-US" sz="2800" dirty="0">
              <a:solidFill>
                <a:srgbClr val="C00000"/>
              </a:solidFill>
            </a:endParaRPr>
          </a:p>
        </p:txBody>
      </p:sp>
      <p:sp>
        <p:nvSpPr>
          <p:cNvPr id="9" name="TextBox 8"/>
          <p:cNvSpPr txBox="1"/>
          <p:nvPr/>
        </p:nvSpPr>
        <p:spPr>
          <a:xfrm>
            <a:off x="381000" y="4419600"/>
            <a:ext cx="8382000" cy="2246769"/>
          </a:xfrm>
          <a:prstGeom prst="rect">
            <a:avLst/>
          </a:prstGeom>
          <a:noFill/>
        </p:spPr>
        <p:txBody>
          <a:bodyPr wrap="square" rtlCol="0">
            <a:spAutoFit/>
          </a:bodyPr>
          <a:lstStyle/>
          <a:p>
            <a:r>
              <a:rPr lang="en-US" sz="2800" dirty="0" smtClean="0"/>
              <a:t>1. How have the roles of women changed since the times of Jesus? Do you think women receive enough credit for the strength and faithfulness they demonstrate in difficult times?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95FE5D-0E10-4602-B735-19534E0C6D3C}" type="slidenum">
              <a:rPr lang="en-US" smtClean="0"/>
              <a:pPr/>
              <a:t>13</a:t>
            </a:fld>
            <a:endParaRPr lang="en-US"/>
          </a:p>
        </p:txBody>
      </p:sp>
      <p:pic>
        <p:nvPicPr>
          <p:cNvPr id="3" name="Picture 2" descr="1 Man's face.jpg"/>
          <p:cNvPicPr>
            <a:picLocks noChangeAspect="1"/>
          </p:cNvPicPr>
          <p:nvPr/>
        </p:nvPicPr>
        <p:blipFill>
          <a:blip r:embed="rId2" cstate="print"/>
          <a:srcRect l="7692" t="3875" r="26923" b="52563"/>
          <a:stretch>
            <a:fillRect/>
          </a:stretch>
        </p:blipFill>
        <p:spPr>
          <a:xfrm>
            <a:off x="381000" y="1295400"/>
            <a:ext cx="1905000" cy="2895600"/>
          </a:xfrm>
          <a:prstGeom prst="rect">
            <a:avLst/>
          </a:prstGeom>
        </p:spPr>
      </p:pic>
      <p:sp>
        <p:nvSpPr>
          <p:cNvPr id="4" name="TextBox 3"/>
          <p:cNvSpPr txBox="1"/>
          <p:nvPr/>
        </p:nvSpPr>
        <p:spPr>
          <a:xfrm>
            <a:off x="762000" y="228600"/>
            <a:ext cx="7467600" cy="381000"/>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endParaRPr lang="en-US" dirty="0"/>
          </a:p>
        </p:txBody>
      </p:sp>
      <p:sp>
        <p:nvSpPr>
          <p:cNvPr id="5" name="TextBox 4"/>
          <p:cNvSpPr txBox="1"/>
          <p:nvPr/>
        </p:nvSpPr>
        <p:spPr>
          <a:xfrm>
            <a:off x="762000" y="533400"/>
            <a:ext cx="7620000" cy="954107"/>
          </a:xfrm>
          <a:prstGeom prst="rect">
            <a:avLst/>
          </a:prstGeom>
          <a:noFill/>
        </p:spPr>
        <p:txBody>
          <a:bodyPr wrap="square" rtlCol="0">
            <a:spAutoFit/>
          </a:bodyPr>
          <a:lstStyle/>
          <a:p>
            <a:pPr algn="ctr"/>
            <a:r>
              <a:rPr lang="en-US" sz="2800" b="1" dirty="0" smtClean="0">
                <a:solidFill>
                  <a:srgbClr val="C00000"/>
                </a:solidFill>
              </a:rPr>
              <a:t>Implications and Actions</a:t>
            </a:r>
          </a:p>
          <a:p>
            <a:pPr algn="ctr"/>
            <a:endParaRPr lang="en-US" sz="2800" dirty="0"/>
          </a:p>
        </p:txBody>
      </p:sp>
      <p:sp>
        <p:nvSpPr>
          <p:cNvPr id="6" name="TextBox 5"/>
          <p:cNvSpPr txBox="1"/>
          <p:nvPr/>
        </p:nvSpPr>
        <p:spPr>
          <a:xfrm>
            <a:off x="2362200" y="1066800"/>
            <a:ext cx="6477000" cy="3108543"/>
          </a:xfrm>
          <a:prstGeom prst="rect">
            <a:avLst/>
          </a:prstGeom>
          <a:noFill/>
        </p:spPr>
        <p:txBody>
          <a:bodyPr wrap="square" rtlCol="0">
            <a:spAutoFit/>
          </a:bodyPr>
          <a:lstStyle/>
          <a:p>
            <a:r>
              <a:rPr lang="en-US" sz="2800" dirty="0" smtClean="0"/>
              <a:t>2. What do you think accounts for the steadfast faith of these women?</a:t>
            </a:r>
          </a:p>
          <a:p>
            <a:r>
              <a:rPr lang="en-US" sz="2800" dirty="0" smtClean="0"/>
              <a:t>3. Mark 16:8 says that the women “fled from the tomb, for terror had seized them.” Why do you think the women were so afraid? </a:t>
            </a:r>
            <a:endParaRPr lang="en-US" sz="2800" dirty="0"/>
          </a:p>
        </p:txBody>
      </p:sp>
      <p:sp>
        <p:nvSpPr>
          <p:cNvPr id="8" name="TextBox 7"/>
          <p:cNvSpPr txBox="1"/>
          <p:nvPr/>
        </p:nvSpPr>
        <p:spPr>
          <a:xfrm>
            <a:off x="381000" y="4343400"/>
            <a:ext cx="8229600" cy="1815882"/>
          </a:xfrm>
          <a:prstGeom prst="rect">
            <a:avLst/>
          </a:prstGeom>
          <a:noFill/>
        </p:spPr>
        <p:txBody>
          <a:bodyPr wrap="square" rtlCol="0">
            <a:spAutoFit/>
          </a:bodyPr>
          <a:lstStyle/>
          <a:p>
            <a:r>
              <a:rPr lang="en-US" sz="2800" dirty="0" smtClean="0"/>
              <a:t>4. As you think back over the course of this study, with which character in Mark’s Gospel do you most identify? Review Slide #2.</a:t>
            </a:r>
          </a:p>
          <a:p>
            <a:pPr algn="ctr"/>
            <a:r>
              <a:rPr lang="en-US" sz="2800" b="1" dirty="0" smtClean="0">
                <a:solidFill>
                  <a:srgbClr val="C00000"/>
                </a:solidFill>
              </a:rPr>
              <a:t>End of Lesson 13 of 13</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095FE5D-0E10-4602-B735-19534E0C6D3C}" type="slidenum">
              <a:rPr lang="en-US" smtClean="0"/>
              <a:pPr/>
              <a:t>14</a:t>
            </a:fld>
            <a:endParaRPr lang="en-US"/>
          </a:p>
        </p:txBody>
      </p:sp>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4" name="TextBox 3"/>
          <p:cNvSpPr txBox="1"/>
          <p:nvPr/>
        </p:nvSpPr>
        <p:spPr>
          <a:xfrm>
            <a:off x="1905000" y="609600"/>
            <a:ext cx="6858000" cy="1384995"/>
          </a:xfrm>
          <a:prstGeom prst="rect">
            <a:avLst/>
          </a:prstGeom>
          <a:noFill/>
        </p:spPr>
        <p:txBody>
          <a:bodyPr wrap="square" rtlCol="0">
            <a:spAutoFit/>
          </a:bodyPr>
          <a:lstStyle/>
          <a:p>
            <a:endParaRPr lang="en-US" sz="2800" dirty="0" smtClean="0">
              <a:latin typeface="Verdana" pitchFamily="34" charset="0"/>
              <a:ea typeface="Verdana" pitchFamily="34" charset="0"/>
              <a:cs typeface="Verdana" pitchFamily="34" charset="0"/>
            </a:endParaRPr>
          </a:p>
          <a:p>
            <a:pPr algn="ctr"/>
            <a:endParaRPr lang="en-US" sz="2800" b="1" dirty="0" smtClean="0">
              <a:latin typeface="Verdana" pitchFamily="34" charset="0"/>
              <a:ea typeface="Verdana" pitchFamily="34" charset="0"/>
              <a:cs typeface="Verdana" pitchFamily="34" charset="0"/>
            </a:endParaRPr>
          </a:p>
          <a:p>
            <a:endParaRPr lang="en-US" sz="2800" dirty="0"/>
          </a:p>
        </p:txBody>
      </p:sp>
      <p:sp>
        <p:nvSpPr>
          <p:cNvPr id="6" name="Slide Number Placeholder 5"/>
          <p:cNvSpPr>
            <a:spLocks noGrp="1"/>
          </p:cNvSpPr>
          <p:nvPr>
            <p:ph type="sldNum" sz="quarter" idx="12"/>
          </p:nvPr>
        </p:nvSpPr>
        <p:spPr/>
        <p:txBody>
          <a:bodyPr/>
          <a:lstStyle/>
          <a:p>
            <a:fld id="{5095FE5D-0E10-4602-B735-19534E0C6D3C}" type="slidenum">
              <a:rPr lang="en-US" smtClean="0"/>
              <a:pPr/>
              <a:t>2</a:t>
            </a:fld>
            <a:endParaRPr lang="en-US"/>
          </a:p>
        </p:txBody>
      </p:sp>
      <p:sp>
        <p:nvSpPr>
          <p:cNvPr id="7" name="TextBox 6"/>
          <p:cNvSpPr txBox="1"/>
          <p:nvPr/>
        </p:nvSpPr>
        <p:spPr>
          <a:xfrm>
            <a:off x="838200" y="457200"/>
            <a:ext cx="7620000" cy="954107"/>
          </a:xfrm>
          <a:prstGeom prst="rect">
            <a:avLst/>
          </a:prstGeom>
          <a:noFill/>
        </p:spPr>
        <p:txBody>
          <a:bodyPr wrap="square" rtlCol="0">
            <a:spAutoFit/>
          </a:bodyPr>
          <a:lstStyle/>
          <a:p>
            <a:pPr algn="ctr"/>
            <a:r>
              <a:rPr lang="en-US" sz="2800" b="1" dirty="0" smtClean="0">
                <a:solidFill>
                  <a:srgbClr val="C00000"/>
                </a:solidFill>
              </a:rPr>
              <a:t>Overview of 13 Lesson Series</a:t>
            </a:r>
          </a:p>
          <a:p>
            <a:pPr algn="ctr"/>
            <a:endParaRPr lang="en-US" sz="2800" dirty="0"/>
          </a:p>
        </p:txBody>
      </p:sp>
      <p:pic>
        <p:nvPicPr>
          <p:cNvPr id="8" name="Picture 7" descr="Bible Scroll.jpg"/>
          <p:cNvPicPr>
            <a:picLocks noChangeAspect="1"/>
          </p:cNvPicPr>
          <p:nvPr/>
        </p:nvPicPr>
        <p:blipFill>
          <a:blip r:embed="rId2" cstate="print"/>
          <a:stretch>
            <a:fillRect/>
          </a:stretch>
        </p:blipFill>
        <p:spPr>
          <a:xfrm>
            <a:off x="4343400" y="1524000"/>
            <a:ext cx="673067" cy="4648200"/>
          </a:xfrm>
          <a:prstGeom prst="rect">
            <a:avLst/>
          </a:prstGeom>
        </p:spPr>
      </p:pic>
      <p:sp>
        <p:nvSpPr>
          <p:cNvPr id="9" name="TextBox 8"/>
          <p:cNvSpPr txBox="1"/>
          <p:nvPr/>
        </p:nvSpPr>
        <p:spPr>
          <a:xfrm>
            <a:off x="228600" y="838200"/>
            <a:ext cx="4038600" cy="6001643"/>
          </a:xfrm>
          <a:prstGeom prst="rect">
            <a:avLst/>
          </a:prstGeom>
          <a:noFill/>
        </p:spPr>
        <p:txBody>
          <a:bodyPr wrap="square" rtlCol="0">
            <a:spAutoFit/>
          </a:bodyPr>
          <a:lstStyle/>
          <a:p>
            <a:r>
              <a:rPr lang="en-US" sz="2400" dirty="0" smtClean="0"/>
              <a:t>1. John the Baptist: Preparing for Jesus</a:t>
            </a:r>
          </a:p>
          <a:p>
            <a:r>
              <a:rPr lang="en-US" sz="2400" dirty="0" smtClean="0"/>
              <a:t>2. Peter: Telling Jesus He’s Wrong</a:t>
            </a:r>
          </a:p>
          <a:p>
            <a:r>
              <a:rPr lang="en-US" sz="2400" dirty="0" smtClean="0"/>
              <a:t>3. James and John: We Are First</a:t>
            </a:r>
          </a:p>
          <a:p>
            <a:r>
              <a:rPr lang="en-US" sz="2400" dirty="0" smtClean="0"/>
              <a:t>4. Levi: Outsiders Welcome</a:t>
            </a:r>
          </a:p>
          <a:p>
            <a:r>
              <a:rPr lang="en-US" sz="2400" dirty="0" smtClean="0"/>
              <a:t>5. A disturbed man: Freed from Being Out of Control</a:t>
            </a:r>
          </a:p>
          <a:p>
            <a:r>
              <a:rPr lang="en-US" sz="2400" dirty="0" smtClean="0"/>
              <a:t>6. Two Desperate People: Relying on Jesus</a:t>
            </a:r>
          </a:p>
          <a:p>
            <a:r>
              <a:rPr lang="en-US" sz="2400" dirty="0" smtClean="0"/>
              <a:t>7. Hometown People: Stuck in the Ordinary</a:t>
            </a:r>
          </a:p>
          <a:p>
            <a:endParaRPr lang="en-US" sz="2400" dirty="0"/>
          </a:p>
        </p:txBody>
      </p:sp>
      <p:sp>
        <p:nvSpPr>
          <p:cNvPr id="10" name="TextBox 9"/>
          <p:cNvSpPr txBox="1"/>
          <p:nvPr/>
        </p:nvSpPr>
        <p:spPr>
          <a:xfrm>
            <a:off x="5105400" y="914400"/>
            <a:ext cx="3810000" cy="5632311"/>
          </a:xfrm>
          <a:prstGeom prst="rect">
            <a:avLst/>
          </a:prstGeom>
          <a:noFill/>
        </p:spPr>
        <p:txBody>
          <a:bodyPr wrap="square" rtlCol="0">
            <a:spAutoFit/>
          </a:bodyPr>
          <a:lstStyle/>
          <a:p>
            <a:r>
              <a:rPr lang="en-US" sz="2400" dirty="0" smtClean="0"/>
              <a:t>8. The Religious Leaders: Bound By Tradition</a:t>
            </a:r>
          </a:p>
          <a:p>
            <a:r>
              <a:rPr lang="en-US" sz="2400" dirty="0" smtClean="0"/>
              <a:t>9. The Disciples: Slow to Get It</a:t>
            </a:r>
          </a:p>
          <a:p>
            <a:r>
              <a:rPr lang="en-US" sz="2400" dirty="0" smtClean="0"/>
              <a:t>10. The Law Expert: Asking About What Matters Most</a:t>
            </a:r>
          </a:p>
          <a:p>
            <a:r>
              <a:rPr lang="en-US" sz="2400" dirty="0" smtClean="0"/>
              <a:t>11. The Woman at Bethany: Honoring Jesus Extravagantly</a:t>
            </a:r>
          </a:p>
          <a:p>
            <a:r>
              <a:rPr lang="en-US" sz="2400" dirty="0" smtClean="0"/>
              <a:t>12. Judas: Doing the Unthinkable</a:t>
            </a:r>
          </a:p>
          <a:p>
            <a:pPr algn="ctr"/>
            <a:r>
              <a:rPr lang="en-US" sz="2400" b="1" dirty="0" smtClean="0">
                <a:solidFill>
                  <a:srgbClr val="C00000"/>
                </a:solidFill>
              </a:rPr>
              <a:t>13. Women at the Cross and the Tomb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blinds(horizontal)">
                                      <p:cBhvr>
                                        <p:cTn id="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954107"/>
          </a:xfrm>
          <a:prstGeom prst="rect">
            <a:avLst/>
          </a:prstGeom>
          <a:noFill/>
        </p:spPr>
        <p:txBody>
          <a:bodyPr wrap="square" rtlCol="0">
            <a:spAutoFit/>
          </a:bodyPr>
          <a:lstStyle/>
          <a:p>
            <a:pPr algn="ctr"/>
            <a:r>
              <a:rPr lang="en-US" sz="2800" b="1" dirty="0" smtClean="0">
                <a:solidFill>
                  <a:srgbClr val="C00000"/>
                </a:solidFill>
              </a:rPr>
              <a:t>More About John Mark…</a:t>
            </a:r>
          </a:p>
          <a:p>
            <a:pPr algn="ctr"/>
            <a:endParaRPr lang="en-US" sz="2800" dirty="0"/>
          </a:p>
        </p:txBody>
      </p:sp>
      <p:sp>
        <p:nvSpPr>
          <p:cNvPr id="12" name="Slide Number Placeholder 11"/>
          <p:cNvSpPr>
            <a:spLocks noGrp="1"/>
          </p:cNvSpPr>
          <p:nvPr>
            <p:ph type="sldNum" sz="quarter" idx="12"/>
          </p:nvPr>
        </p:nvSpPr>
        <p:spPr/>
        <p:txBody>
          <a:bodyPr/>
          <a:lstStyle/>
          <a:p>
            <a:fld id="{5095FE5D-0E10-4602-B735-19534E0C6D3C}" type="slidenum">
              <a:rPr lang="en-US" smtClean="0"/>
              <a:pPr/>
              <a:t>3</a:t>
            </a:fld>
            <a:endParaRPr lang="en-US" dirty="0"/>
          </a:p>
        </p:txBody>
      </p:sp>
      <p:cxnSp>
        <p:nvCxnSpPr>
          <p:cNvPr id="17" name="Straight Arrow Connector 16"/>
          <p:cNvCxnSpPr/>
          <p:nvPr/>
        </p:nvCxnSpPr>
        <p:spPr>
          <a:xfrm>
            <a:off x="2057400" y="4800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3 Men reading scroll.jpg"/>
          <p:cNvPicPr>
            <a:picLocks noChangeAspect="1"/>
          </p:cNvPicPr>
          <p:nvPr/>
        </p:nvPicPr>
        <p:blipFill>
          <a:blip r:embed="rId2" cstate="print"/>
          <a:srcRect l="52667" t="3046" r="10000" b="10660"/>
          <a:stretch>
            <a:fillRect/>
          </a:stretch>
        </p:blipFill>
        <p:spPr>
          <a:xfrm flipH="1">
            <a:off x="152400" y="1219200"/>
            <a:ext cx="1066800" cy="5181600"/>
          </a:xfrm>
          <a:prstGeom prst="rect">
            <a:avLst/>
          </a:prstGeom>
        </p:spPr>
      </p:pic>
      <p:sp>
        <p:nvSpPr>
          <p:cNvPr id="10" name="TextBox 9"/>
          <p:cNvSpPr txBox="1"/>
          <p:nvPr/>
        </p:nvSpPr>
        <p:spPr>
          <a:xfrm>
            <a:off x="1447800" y="685800"/>
            <a:ext cx="7315200" cy="6661130"/>
          </a:xfrm>
          <a:prstGeom prst="rect">
            <a:avLst/>
          </a:prstGeom>
          <a:noFill/>
        </p:spPr>
        <p:txBody>
          <a:bodyPr wrap="square" rtlCol="0">
            <a:spAutoFit/>
          </a:bodyPr>
          <a:lstStyle/>
          <a:p>
            <a:r>
              <a:rPr lang="en-US" sz="2800" dirty="0" smtClean="0"/>
              <a:t>John Mark was the cousin of Barnabas (Col. 4:10) and the son of Mary, a leading woman in the Jerusalem church (Acts 12:12). He helped Paul and Barnabas on their first missionary journey, but not on the second. </a:t>
            </a:r>
          </a:p>
          <a:p>
            <a:pPr algn="ctr"/>
            <a:r>
              <a:rPr lang="en-US" sz="2800" b="1" dirty="0" smtClean="0"/>
              <a:t>Brief Gospel Outline</a:t>
            </a:r>
          </a:p>
          <a:p>
            <a:r>
              <a:rPr lang="en-US" sz="2800" dirty="0" smtClean="0"/>
              <a:t>Introduction (1:1-13), Christ in Galilee (1:14-9:50), Journey to Jerusalem (Chap. 10), Jerusalem to crucifixion (Chaps. 11-15), Resurrection (Chap. 16)</a:t>
            </a:r>
          </a:p>
          <a:p>
            <a:pPr algn="ctr"/>
            <a:r>
              <a:rPr lang="en-US" sz="2400" dirty="0" smtClean="0"/>
              <a:t>Source: Warren </a:t>
            </a:r>
            <a:r>
              <a:rPr lang="en-US" sz="2400" dirty="0" err="1" smtClean="0"/>
              <a:t>Wiersbe</a:t>
            </a:r>
            <a:r>
              <a:rPr lang="en-US" sz="2400" dirty="0" smtClean="0"/>
              <a:t>, “With the Word”, Thomas Nelson, Nashville, 1991, p. 665</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blinds(horizontal)">
                                      <p:cBhvr>
                                        <p:cTn id="10" dur="500"/>
                                        <p:tgtEl>
                                          <p:spTgt spid="1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blinds(horizontal)">
                                      <p:cBhvr>
                                        <p:cTn id="1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6" name="Slide Number Placeholder 5"/>
          <p:cNvSpPr>
            <a:spLocks noGrp="1"/>
          </p:cNvSpPr>
          <p:nvPr>
            <p:ph type="sldNum" sz="quarter" idx="12"/>
          </p:nvPr>
        </p:nvSpPr>
        <p:spPr/>
        <p:txBody>
          <a:bodyPr/>
          <a:lstStyle/>
          <a:p>
            <a:fld id="{5095FE5D-0E10-4602-B735-19534E0C6D3C}" type="slidenum">
              <a:rPr lang="en-US" smtClean="0"/>
              <a:pPr/>
              <a:t>4</a:t>
            </a:fld>
            <a:endParaRPr lang="en-US"/>
          </a:p>
        </p:txBody>
      </p:sp>
      <p:sp>
        <p:nvSpPr>
          <p:cNvPr id="7" name="TextBox 6"/>
          <p:cNvSpPr txBox="1"/>
          <p:nvPr/>
        </p:nvSpPr>
        <p:spPr>
          <a:xfrm>
            <a:off x="228600" y="533400"/>
            <a:ext cx="6248400" cy="6555641"/>
          </a:xfrm>
          <a:prstGeom prst="rect">
            <a:avLst/>
          </a:prstGeom>
          <a:noFill/>
        </p:spPr>
        <p:txBody>
          <a:bodyPr wrap="square" rtlCol="0">
            <a:spAutoFit/>
          </a:bodyPr>
          <a:lstStyle/>
          <a:p>
            <a:pPr algn="ctr"/>
            <a:r>
              <a:rPr lang="en-US" sz="2800" b="1" dirty="0" smtClean="0">
                <a:solidFill>
                  <a:srgbClr val="C00000"/>
                </a:solidFill>
              </a:rPr>
              <a:t>Focus of the Bible Lesson</a:t>
            </a:r>
          </a:p>
          <a:p>
            <a:pPr algn="ctr"/>
            <a:r>
              <a:rPr lang="en-US" sz="2800" dirty="0" smtClean="0">
                <a:latin typeface="Verdana" pitchFamily="34" charset="0"/>
                <a:ea typeface="Verdana" pitchFamily="34" charset="0"/>
                <a:cs typeface="Verdana" pitchFamily="34" charset="0"/>
              </a:rPr>
              <a:t>“Women at the Cross and the Tomb: Serving Jesus to the End”</a:t>
            </a:r>
          </a:p>
          <a:p>
            <a:pPr algn="ctr"/>
            <a:r>
              <a:rPr lang="en-US" sz="2800" dirty="0" smtClean="0">
                <a:latin typeface="Verdana" pitchFamily="34" charset="0"/>
                <a:ea typeface="Verdana" pitchFamily="34" charset="0"/>
                <a:cs typeface="Verdana" pitchFamily="34" charset="0"/>
              </a:rPr>
              <a:t>Focal Text: Mark 15:40-16:8</a:t>
            </a:r>
          </a:p>
          <a:p>
            <a:endParaRPr lang="en-US" sz="2800" dirty="0" smtClean="0"/>
          </a:p>
          <a:p>
            <a:r>
              <a:rPr lang="en-US" sz="2800" dirty="0" smtClean="0"/>
              <a:t>Women were faithfully present at Jesus’ crucifixion, his burial, and the empty tomb. </a:t>
            </a:r>
          </a:p>
          <a:p>
            <a:endParaRPr lang="en-US" sz="2800" dirty="0" smtClean="0"/>
          </a:p>
          <a:p>
            <a:r>
              <a:rPr lang="en-US" sz="2800" dirty="0" smtClean="0"/>
              <a:t>Women have and will continue to influence the course of history in profound ways. This reality was also true in the life and ministry of Jesus Christ. </a:t>
            </a:r>
            <a:r>
              <a:rPr lang="en-US" sz="2400" dirty="0" smtClean="0">
                <a:solidFill>
                  <a:srgbClr val="C00000"/>
                </a:solidFill>
              </a:rPr>
              <a:t>SG</a:t>
            </a:r>
            <a:endParaRPr lang="en-US" sz="2800" dirty="0" smtClean="0">
              <a:solidFill>
                <a:srgbClr val="C00000"/>
              </a:solidFill>
            </a:endParaRPr>
          </a:p>
          <a:p>
            <a:endParaRPr lang="en-US" sz="2800" dirty="0"/>
          </a:p>
        </p:txBody>
      </p:sp>
      <p:pic>
        <p:nvPicPr>
          <p:cNvPr id="9" name="Picture 8" descr="3 Women 6.jpg"/>
          <p:cNvPicPr>
            <a:picLocks noChangeAspect="1"/>
          </p:cNvPicPr>
          <p:nvPr/>
        </p:nvPicPr>
        <p:blipFill>
          <a:blip r:embed="rId2" cstate="print"/>
          <a:stretch>
            <a:fillRect/>
          </a:stretch>
        </p:blipFill>
        <p:spPr>
          <a:xfrm>
            <a:off x="6858000" y="1143000"/>
            <a:ext cx="1938338"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blinds(horizontal)">
                                      <p:cBhvr>
                                        <p:cTn id="1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6" name="Slide Number Placeholder 5"/>
          <p:cNvSpPr>
            <a:spLocks noGrp="1"/>
          </p:cNvSpPr>
          <p:nvPr>
            <p:ph type="sldNum" sz="quarter" idx="12"/>
          </p:nvPr>
        </p:nvSpPr>
        <p:spPr/>
        <p:txBody>
          <a:bodyPr/>
          <a:lstStyle/>
          <a:p>
            <a:fld id="{5095FE5D-0E10-4602-B735-19534E0C6D3C}" type="slidenum">
              <a:rPr lang="en-US" smtClean="0"/>
              <a:pPr/>
              <a:t>5</a:t>
            </a:fld>
            <a:endParaRPr lang="en-US"/>
          </a:p>
        </p:txBody>
      </p:sp>
      <p:pic>
        <p:nvPicPr>
          <p:cNvPr id="7" name="Picture 6" descr="3 Jesus and women 2.jpg"/>
          <p:cNvPicPr>
            <a:picLocks noChangeAspect="1"/>
          </p:cNvPicPr>
          <p:nvPr/>
        </p:nvPicPr>
        <p:blipFill>
          <a:blip r:embed="rId2" cstate="print"/>
          <a:srcRect l="48885" t="3024" r="4110" b="10796"/>
          <a:stretch>
            <a:fillRect/>
          </a:stretch>
        </p:blipFill>
        <p:spPr>
          <a:xfrm flipH="1">
            <a:off x="228600" y="1219200"/>
            <a:ext cx="1143000" cy="4724400"/>
          </a:xfrm>
          <a:prstGeom prst="rect">
            <a:avLst/>
          </a:prstGeom>
        </p:spPr>
      </p:pic>
      <p:sp>
        <p:nvSpPr>
          <p:cNvPr id="8" name="TextBox 7"/>
          <p:cNvSpPr txBox="1"/>
          <p:nvPr/>
        </p:nvSpPr>
        <p:spPr>
          <a:xfrm>
            <a:off x="533400" y="609600"/>
            <a:ext cx="8153400" cy="523220"/>
          </a:xfrm>
          <a:prstGeom prst="rect">
            <a:avLst/>
          </a:prstGeom>
          <a:noFill/>
        </p:spPr>
        <p:txBody>
          <a:bodyPr wrap="square" rtlCol="0">
            <a:spAutoFit/>
          </a:bodyPr>
          <a:lstStyle/>
          <a:p>
            <a:r>
              <a:rPr lang="en-US" sz="2800" dirty="0" smtClean="0">
                <a:solidFill>
                  <a:srgbClr val="C00000"/>
                </a:solidFill>
              </a:rPr>
              <a:t>Looking On: Jesus Was Crucified (15:40-47)</a:t>
            </a:r>
            <a:endParaRPr lang="en-US" sz="2800" dirty="0">
              <a:solidFill>
                <a:srgbClr val="C00000"/>
              </a:solidFill>
            </a:endParaRPr>
          </a:p>
        </p:txBody>
      </p:sp>
      <p:sp>
        <p:nvSpPr>
          <p:cNvPr id="9" name="TextBox 8"/>
          <p:cNvSpPr txBox="1"/>
          <p:nvPr/>
        </p:nvSpPr>
        <p:spPr>
          <a:xfrm>
            <a:off x="1524000" y="1143000"/>
            <a:ext cx="7162800" cy="5262979"/>
          </a:xfrm>
          <a:prstGeom prst="rect">
            <a:avLst/>
          </a:prstGeom>
          <a:noFill/>
        </p:spPr>
        <p:txBody>
          <a:bodyPr wrap="square" rtlCol="0">
            <a:spAutoFit/>
          </a:bodyPr>
          <a:lstStyle/>
          <a:p>
            <a:r>
              <a:rPr lang="en-US" sz="2800" u="sng" dirty="0" smtClean="0"/>
              <a:t>Mark 15:40</a:t>
            </a:r>
            <a:r>
              <a:rPr lang="en-US" sz="2800" dirty="0" smtClean="0"/>
              <a:t> Some women were watching from a distance. Among them were Mary Magdalene, Mary the mother of James the younger and of </a:t>
            </a:r>
            <a:r>
              <a:rPr lang="en-US" sz="2800" dirty="0" err="1" smtClean="0"/>
              <a:t>Joses</a:t>
            </a:r>
            <a:r>
              <a:rPr lang="en-US" sz="2800" dirty="0" smtClean="0"/>
              <a:t>, and Salome.</a:t>
            </a:r>
          </a:p>
          <a:p>
            <a:r>
              <a:rPr lang="en-US" sz="2800" dirty="0" smtClean="0"/>
              <a:t> </a:t>
            </a:r>
          </a:p>
          <a:p>
            <a:r>
              <a:rPr lang="en-US" sz="2800" u="sng" dirty="0" smtClean="0"/>
              <a:t>Mark 15:41</a:t>
            </a:r>
            <a:r>
              <a:rPr lang="en-US" sz="2800" dirty="0" smtClean="0"/>
              <a:t> In Galilee these women had followed him and cared for his needs. Many other women who had come up with him to Jerusalem were also there.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6" name="Slide Number Placeholder 5"/>
          <p:cNvSpPr>
            <a:spLocks noGrp="1"/>
          </p:cNvSpPr>
          <p:nvPr>
            <p:ph type="sldNum" sz="quarter" idx="12"/>
          </p:nvPr>
        </p:nvSpPr>
        <p:spPr/>
        <p:txBody>
          <a:bodyPr/>
          <a:lstStyle/>
          <a:p>
            <a:fld id="{5095FE5D-0E10-4602-B735-19534E0C6D3C}" type="slidenum">
              <a:rPr lang="en-US" smtClean="0"/>
              <a:pPr/>
              <a:t>6</a:t>
            </a:fld>
            <a:endParaRPr lang="en-US"/>
          </a:p>
        </p:txBody>
      </p:sp>
      <p:pic>
        <p:nvPicPr>
          <p:cNvPr id="7" name="Picture 6" descr="3 Jesus and women 2.jpg"/>
          <p:cNvPicPr>
            <a:picLocks noChangeAspect="1"/>
          </p:cNvPicPr>
          <p:nvPr/>
        </p:nvPicPr>
        <p:blipFill>
          <a:blip r:embed="rId2" cstate="print"/>
          <a:srcRect l="48885" t="3024" r="4110" b="10796"/>
          <a:stretch>
            <a:fillRect/>
          </a:stretch>
        </p:blipFill>
        <p:spPr>
          <a:xfrm flipH="1">
            <a:off x="228600" y="1219200"/>
            <a:ext cx="1143000" cy="4724400"/>
          </a:xfrm>
          <a:prstGeom prst="rect">
            <a:avLst/>
          </a:prstGeom>
        </p:spPr>
      </p:pic>
      <p:sp>
        <p:nvSpPr>
          <p:cNvPr id="8" name="TextBox 7"/>
          <p:cNvSpPr txBox="1"/>
          <p:nvPr/>
        </p:nvSpPr>
        <p:spPr>
          <a:xfrm>
            <a:off x="381000" y="609600"/>
            <a:ext cx="8458200" cy="954107"/>
          </a:xfrm>
          <a:prstGeom prst="rect">
            <a:avLst/>
          </a:prstGeom>
          <a:noFill/>
        </p:spPr>
        <p:txBody>
          <a:bodyPr wrap="square" rtlCol="0">
            <a:spAutoFit/>
          </a:bodyPr>
          <a:lstStyle/>
          <a:p>
            <a:pPr algn="ctr"/>
            <a:r>
              <a:rPr lang="en-US" sz="2800" dirty="0" smtClean="0">
                <a:solidFill>
                  <a:srgbClr val="C00000"/>
                </a:solidFill>
              </a:rPr>
              <a:t>Looking On: Jesus Was Crucified (15:40-47)</a:t>
            </a:r>
          </a:p>
          <a:p>
            <a:pPr algn="ctr"/>
            <a:endParaRPr lang="en-US" sz="2800" dirty="0"/>
          </a:p>
        </p:txBody>
      </p:sp>
      <p:sp>
        <p:nvSpPr>
          <p:cNvPr id="10" name="TextBox 9"/>
          <p:cNvSpPr txBox="1"/>
          <p:nvPr/>
        </p:nvSpPr>
        <p:spPr>
          <a:xfrm>
            <a:off x="1447800" y="1066800"/>
            <a:ext cx="7315200" cy="5262979"/>
          </a:xfrm>
          <a:prstGeom prst="rect">
            <a:avLst/>
          </a:prstGeom>
          <a:noFill/>
        </p:spPr>
        <p:txBody>
          <a:bodyPr wrap="square" rtlCol="0">
            <a:spAutoFit/>
          </a:bodyPr>
          <a:lstStyle/>
          <a:p>
            <a:pPr algn="ctr"/>
            <a:r>
              <a:rPr lang="en-US" sz="2800" dirty="0" smtClean="0"/>
              <a:t>We do not find complete abandonment on the part of Jesus’ followers.</a:t>
            </a:r>
          </a:p>
          <a:p>
            <a:pPr algn="ctr"/>
            <a:r>
              <a:rPr lang="en-US" sz="2800" dirty="0" smtClean="0"/>
              <a:t> </a:t>
            </a:r>
          </a:p>
          <a:p>
            <a:pPr>
              <a:buFont typeface="Arial" pitchFamily="34" charset="0"/>
              <a:buChar char="•"/>
            </a:pPr>
            <a:r>
              <a:rPr lang="en-US" sz="2800" dirty="0" smtClean="0"/>
              <a:t> A group of women were looking on at these tragic events from a distance.         Although these women do not receive much attention in the Gospels, we know that they played a crucial role in Jesus’ ministry. (15:41) </a:t>
            </a:r>
          </a:p>
          <a:p>
            <a:pPr>
              <a:buFont typeface="Arial" pitchFamily="34" charset="0"/>
              <a:buChar char="•"/>
            </a:pPr>
            <a:r>
              <a:rPr lang="en-US" sz="2800" dirty="0" smtClean="0"/>
              <a:t> As heart-wrenching as it was, the women looked on and did not abandon their Lord.  </a:t>
            </a:r>
            <a:r>
              <a:rPr lang="en-US" sz="2400" dirty="0" smtClean="0">
                <a:solidFill>
                  <a:srgbClr val="C00000"/>
                </a:solidFill>
              </a:rPr>
              <a:t>SG</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7" name="Slide Number Placeholder 6"/>
          <p:cNvSpPr>
            <a:spLocks noGrp="1"/>
          </p:cNvSpPr>
          <p:nvPr>
            <p:ph type="sldNum" sz="quarter" idx="12"/>
          </p:nvPr>
        </p:nvSpPr>
        <p:spPr/>
        <p:txBody>
          <a:bodyPr/>
          <a:lstStyle/>
          <a:p>
            <a:fld id="{5095FE5D-0E10-4602-B735-19534E0C6D3C}" type="slidenum">
              <a:rPr lang="en-US" smtClean="0"/>
              <a:pPr/>
              <a:t>7</a:t>
            </a:fld>
            <a:endParaRPr lang="en-US"/>
          </a:p>
        </p:txBody>
      </p:sp>
      <p:pic>
        <p:nvPicPr>
          <p:cNvPr id="8" name="Picture 7" descr="3 Jesus burial.jpg"/>
          <p:cNvPicPr>
            <a:picLocks noChangeAspect="1"/>
          </p:cNvPicPr>
          <p:nvPr/>
        </p:nvPicPr>
        <p:blipFill>
          <a:blip r:embed="rId2" cstate="print"/>
          <a:srcRect r="667"/>
          <a:stretch>
            <a:fillRect/>
          </a:stretch>
        </p:blipFill>
        <p:spPr>
          <a:xfrm flipH="1">
            <a:off x="6477000" y="3429000"/>
            <a:ext cx="2476500" cy="2362200"/>
          </a:xfrm>
          <a:prstGeom prst="rect">
            <a:avLst/>
          </a:prstGeom>
        </p:spPr>
      </p:pic>
      <p:sp>
        <p:nvSpPr>
          <p:cNvPr id="9" name="TextBox 8"/>
          <p:cNvSpPr txBox="1"/>
          <p:nvPr/>
        </p:nvSpPr>
        <p:spPr>
          <a:xfrm>
            <a:off x="533400" y="609600"/>
            <a:ext cx="8153400" cy="954107"/>
          </a:xfrm>
          <a:prstGeom prst="rect">
            <a:avLst/>
          </a:prstGeom>
          <a:noFill/>
        </p:spPr>
        <p:txBody>
          <a:bodyPr wrap="square" rtlCol="0">
            <a:spAutoFit/>
          </a:bodyPr>
          <a:lstStyle/>
          <a:p>
            <a:pPr algn="ctr"/>
            <a:r>
              <a:rPr lang="en-US" sz="2800" dirty="0" smtClean="0">
                <a:solidFill>
                  <a:srgbClr val="C00000"/>
                </a:solidFill>
              </a:rPr>
              <a:t>Looking On: Jesus Was Crucified (15:40-47)</a:t>
            </a:r>
          </a:p>
          <a:p>
            <a:pPr algn="ctr"/>
            <a:endParaRPr lang="en-US" sz="2800" dirty="0"/>
          </a:p>
        </p:txBody>
      </p:sp>
      <p:sp>
        <p:nvSpPr>
          <p:cNvPr id="10" name="TextBox 9"/>
          <p:cNvSpPr txBox="1"/>
          <p:nvPr/>
        </p:nvSpPr>
        <p:spPr>
          <a:xfrm>
            <a:off x="152400" y="1066800"/>
            <a:ext cx="8763000" cy="2246769"/>
          </a:xfrm>
          <a:prstGeom prst="rect">
            <a:avLst/>
          </a:prstGeom>
          <a:noFill/>
        </p:spPr>
        <p:txBody>
          <a:bodyPr wrap="square" rtlCol="0">
            <a:spAutoFit/>
          </a:bodyPr>
          <a:lstStyle/>
          <a:p>
            <a:pPr algn="ctr"/>
            <a:r>
              <a:rPr lang="en-US" sz="2800" dirty="0" smtClean="0"/>
              <a:t>After Jesus took his last breath, the ordeal was not over. Joseph of </a:t>
            </a:r>
            <a:r>
              <a:rPr lang="en-US" sz="2800" dirty="0" err="1" smtClean="0"/>
              <a:t>Arimathea</a:t>
            </a:r>
            <a:r>
              <a:rPr lang="en-US" sz="2800" dirty="0" smtClean="0"/>
              <a:t> played a key role in making sure that Jesus’ body was properly buried. He bought linen cloth and wrapped Jesus’ body in it. </a:t>
            </a:r>
            <a:r>
              <a:rPr lang="en-US" sz="2400" dirty="0" smtClean="0">
                <a:solidFill>
                  <a:srgbClr val="C00000"/>
                </a:solidFill>
              </a:rPr>
              <a:t>SG</a:t>
            </a:r>
            <a:endParaRPr lang="en-US" sz="2800" dirty="0">
              <a:solidFill>
                <a:srgbClr val="C00000"/>
              </a:solidFill>
            </a:endParaRPr>
          </a:p>
        </p:txBody>
      </p:sp>
      <p:sp>
        <p:nvSpPr>
          <p:cNvPr id="11" name="TextBox 10"/>
          <p:cNvSpPr txBox="1"/>
          <p:nvPr/>
        </p:nvSpPr>
        <p:spPr>
          <a:xfrm>
            <a:off x="228600" y="3276600"/>
            <a:ext cx="6248400" cy="3108543"/>
          </a:xfrm>
          <a:prstGeom prst="rect">
            <a:avLst/>
          </a:prstGeom>
          <a:noFill/>
        </p:spPr>
        <p:txBody>
          <a:bodyPr wrap="square" rtlCol="0">
            <a:spAutoFit/>
          </a:bodyPr>
          <a:lstStyle/>
          <a:p>
            <a:r>
              <a:rPr lang="en-US" sz="2800" u="sng" dirty="0" smtClean="0"/>
              <a:t>Mark 15:46</a:t>
            </a:r>
            <a:r>
              <a:rPr lang="en-US" sz="2800" dirty="0" smtClean="0"/>
              <a:t> So Joseph bought some linen cloth, took down the body, wrapped it in the linen, and placed it in a tomb cut out of rock. Then he rolled a stone against the entrance of the tomb.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6" name="Slide Number Placeholder 5"/>
          <p:cNvSpPr>
            <a:spLocks noGrp="1"/>
          </p:cNvSpPr>
          <p:nvPr>
            <p:ph type="sldNum" sz="quarter" idx="12"/>
          </p:nvPr>
        </p:nvSpPr>
        <p:spPr/>
        <p:txBody>
          <a:bodyPr/>
          <a:lstStyle/>
          <a:p>
            <a:fld id="{5095FE5D-0E10-4602-B735-19534E0C6D3C}" type="slidenum">
              <a:rPr lang="en-US" smtClean="0"/>
              <a:pPr/>
              <a:t>8</a:t>
            </a:fld>
            <a:endParaRPr lang="en-US"/>
          </a:p>
        </p:txBody>
      </p:sp>
      <p:sp>
        <p:nvSpPr>
          <p:cNvPr id="7" name="TextBox 6"/>
          <p:cNvSpPr txBox="1"/>
          <p:nvPr/>
        </p:nvSpPr>
        <p:spPr>
          <a:xfrm>
            <a:off x="457200" y="609600"/>
            <a:ext cx="8305800" cy="954107"/>
          </a:xfrm>
          <a:prstGeom prst="rect">
            <a:avLst/>
          </a:prstGeom>
          <a:noFill/>
        </p:spPr>
        <p:txBody>
          <a:bodyPr wrap="square" rtlCol="0">
            <a:spAutoFit/>
          </a:bodyPr>
          <a:lstStyle/>
          <a:p>
            <a:pPr algn="ctr"/>
            <a:r>
              <a:rPr lang="en-US" sz="2800" dirty="0" smtClean="0">
                <a:solidFill>
                  <a:srgbClr val="C00000"/>
                </a:solidFill>
              </a:rPr>
              <a:t>Looking On: Jesus Was Crucified (15:40-47)</a:t>
            </a:r>
          </a:p>
          <a:p>
            <a:pPr algn="ctr"/>
            <a:endParaRPr lang="en-US" sz="2800" dirty="0"/>
          </a:p>
        </p:txBody>
      </p:sp>
      <p:pic>
        <p:nvPicPr>
          <p:cNvPr id="8" name="Picture 7" descr="3 Jesus burial 2.jpg"/>
          <p:cNvPicPr>
            <a:picLocks noChangeAspect="1"/>
          </p:cNvPicPr>
          <p:nvPr/>
        </p:nvPicPr>
        <p:blipFill>
          <a:blip r:embed="rId2" cstate="print"/>
          <a:srcRect l="15498" t="3448" r="12179"/>
          <a:stretch>
            <a:fillRect/>
          </a:stretch>
        </p:blipFill>
        <p:spPr>
          <a:xfrm>
            <a:off x="304800" y="1219200"/>
            <a:ext cx="1219200" cy="5334000"/>
          </a:xfrm>
          <a:prstGeom prst="rect">
            <a:avLst/>
          </a:prstGeom>
        </p:spPr>
      </p:pic>
      <p:sp>
        <p:nvSpPr>
          <p:cNvPr id="10" name="TextBox 9"/>
          <p:cNvSpPr txBox="1"/>
          <p:nvPr/>
        </p:nvSpPr>
        <p:spPr>
          <a:xfrm>
            <a:off x="1676400" y="1066800"/>
            <a:ext cx="7086600" cy="5693866"/>
          </a:xfrm>
          <a:prstGeom prst="rect">
            <a:avLst/>
          </a:prstGeom>
          <a:noFill/>
        </p:spPr>
        <p:txBody>
          <a:bodyPr wrap="square" rtlCol="0">
            <a:spAutoFit/>
          </a:bodyPr>
          <a:lstStyle/>
          <a:p>
            <a:pPr algn="ctr"/>
            <a:r>
              <a:rPr lang="en-US" sz="2800" dirty="0" smtClean="0"/>
              <a:t>As before, the disciples that we read so much about earlier in the Gospel were nowhere to be found. </a:t>
            </a:r>
          </a:p>
          <a:p>
            <a:pPr algn="ctr"/>
            <a:r>
              <a:rPr lang="en-US" sz="2800" dirty="0" smtClean="0"/>
              <a:t>Mary Magdalene, Mary the mother of James the younger and </a:t>
            </a:r>
            <a:r>
              <a:rPr lang="en-US" sz="2800" dirty="0" err="1" smtClean="0"/>
              <a:t>Joses</a:t>
            </a:r>
            <a:r>
              <a:rPr lang="en-US" sz="2800" dirty="0" smtClean="0"/>
              <a:t>, and Salome, however, remained until Joseph gave the very last push on the rock that rolled into place to cover the door of the tomb. </a:t>
            </a:r>
            <a:r>
              <a:rPr lang="en-US" sz="2400" dirty="0" smtClean="0">
                <a:solidFill>
                  <a:srgbClr val="C00000"/>
                </a:solidFill>
              </a:rPr>
              <a:t>SG</a:t>
            </a:r>
            <a:endParaRPr lang="en-US" sz="2800" dirty="0" smtClean="0">
              <a:solidFill>
                <a:srgbClr val="C00000"/>
              </a:solidFill>
            </a:endParaRPr>
          </a:p>
          <a:p>
            <a:r>
              <a:rPr lang="en-US" sz="2800" u="sng" dirty="0" smtClean="0"/>
              <a:t>Mark 15:47</a:t>
            </a:r>
            <a:r>
              <a:rPr lang="en-US" sz="2800" dirty="0" smtClean="0"/>
              <a:t> Mary Magdalene and Mary the mother of </a:t>
            </a:r>
            <a:r>
              <a:rPr lang="en-US" sz="2800" dirty="0" err="1" smtClean="0"/>
              <a:t>Joses</a:t>
            </a:r>
            <a:r>
              <a:rPr lang="en-US" sz="2800" dirty="0" smtClean="0"/>
              <a:t> saw where he was laid.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13 - “The Gospel of Mark”</a:t>
            </a:r>
          </a:p>
          <a:p>
            <a:pPr algn="ctr"/>
            <a:endParaRPr lang="en-US" dirty="0"/>
          </a:p>
        </p:txBody>
      </p:sp>
      <p:sp>
        <p:nvSpPr>
          <p:cNvPr id="6" name="Slide Number Placeholder 5"/>
          <p:cNvSpPr>
            <a:spLocks noGrp="1"/>
          </p:cNvSpPr>
          <p:nvPr>
            <p:ph type="sldNum" sz="quarter" idx="12"/>
          </p:nvPr>
        </p:nvSpPr>
        <p:spPr/>
        <p:txBody>
          <a:bodyPr/>
          <a:lstStyle/>
          <a:p>
            <a:fld id="{5095FE5D-0E10-4602-B735-19534E0C6D3C}" type="slidenum">
              <a:rPr lang="en-US" smtClean="0"/>
              <a:pPr/>
              <a:t>9</a:t>
            </a:fld>
            <a:endParaRPr lang="en-US"/>
          </a:p>
        </p:txBody>
      </p:sp>
      <p:pic>
        <p:nvPicPr>
          <p:cNvPr id="3074" name="Picture 2" descr="http://downloads.clipart.com/25479717.gif?t=1356559923&amp;h=0ff8c7d3bbecabf546de8527f0f3bcf1&amp;u=DonCannata"/>
          <p:cNvPicPr>
            <a:picLocks noChangeAspect="1" noChangeArrowheads="1"/>
          </p:cNvPicPr>
          <p:nvPr/>
        </p:nvPicPr>
        <p:blipFill>
          <a:blip r:embed="rId2" cstate="print"/>
          <a:srcRect l="24680" t="3044" r="10162" b="2600"/>
          <a:stretch>
            <a:fillRect/>
          </a:stretch>
        </p:blipFill>
        <p:spPr bwMode="auto">
          <a:xfrm flipH="1">
            <a:off x="7467600" y="1219200"/>
            <a:ext cx="1524000" cy="5105400"/>
          </a:xfrm>
          <a:prstGeom prst="rect">
            <a:avLst/>
          </a:prstGeom>
          <a:noFill/>
        </p:spPr>
      </p:pic>
      <p:sp>
        <p:nvSpPr>
          <p:cNvPr id="5" name="TextBox 4"/>
          <p:cNvSpPr txBox="1"/>
          <p:nvPr/>
        </p:nvSpPr>
        <p:spPr>
          <a:xfrm>
            <a:off x="609600" y="609600"/>
            <a:ext cx="8001000" cy="523220"/>
          </a:xfrm>
          <a:prstGeom prst="rect">
            <a:avLst/>
          </a:prstGeom>
          <a:noFill/>
        </p:spPr>
        <p:txBody>
          <a:bodyPr wrap="square" rtlCol="0">
            <a:spAutoFit/>
          </a:bodyPr>
          <a:lstStyle/>
          <a:p>
            <a:pPr algn="ctr"/>
            <a:r>
              <a:rPr lang="en-US" sz="2800" dirty="0" smtClean="0">
                <a:solidFill>
                  <a:srgbClr val="C00000"/>
                </a:solidFill>
              </a:rPr>
              <a:t>Looking Up: He Has Been Raised (16:1-8)</a:t>
            </a:r>
            <a:endParaRPr lang="en-US" sz="2800" dirty="0">
              <a:solidFill>
                <a:srgbClr val="C00000"/>
              </a:solidFill>
            </a:endParaRPr>
          </a:p>
        </p:txBody>
      </p:sp>
      <p:sp>
        <p:nvSpPr>
          <p:cNvPr id="7" name="TextBox 6"/>
          <p:cNvSpPr txBox="1"/>
          <p:nvPr/>
        </p:nvSpPr>
        <p:spPr>
          <a:xfrm>
            <a:off x="457200" y="1143000"/>
            <a:ext cx="6858000" cy="5693866"/>
          </a:xfrm>
          <a:prstGeom prst="rect">
            <a:avLst/>
          </a:prstGeom>
          <a:noFill/>
        </p:spPr>
        <p:txBody>
          <a:bodyPr wrap="square" rtlCol="0">
            <a:spAutoFit/>
          </a:bodyPr>
          <a:lstStyle/>
          <a:p>
            <a:pPr algn="ctr"/>
            <a:r>
              <a:rPr lang="en-US" sz="2800" dirty="0" smtClean="0"/>
              <a:t>Mary Magdalene, Mary the mother of James, and Salome were still not finished. They returned to the tomb after the Sabbath was over in order to demonstrate their faithfulness in the final act of anointing Jesus’ body with spices.  </a:t>
            </a:r>
            <a:r>
              <a:rPr lang="en-US" sz="2400" dirty="0" smtClean="0">
                <a:solidFill>
                  <a:srgbClr val="C00000"/>
                </a:solidFill>
              </a:rPr>
              <a:t>SG</a:t>
            </a:r>
            <a:endParaRPr lang="en-US" sz="2800" dirty="0" smtClean="0">
              <a:solidFill>
                <a:srgbClr val="C00000"/>
              </a:solidFill>
            </a:endParaRPr>
          </a:p>
          <a:p>
            <a:r>
              <a:rPr lang="en-US" sz="2800" u="sng" dirty="0" smtClean="0"/>
              <a:t>Mark 16:1</a:t>
            </a:r>
            <a:r>
              <a:rPr lang="en-US" sz="2800" dirty="0" smtClean="0"/>
              <a:t> When the Sabbath was over, Mary Magdalene, Mary the mother of James, and Salome bought spices so that they might go to anoint Jesus’ body. </a:t>
            </a:r>
          </a:p>
          <a:p>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875</TotalTime>
  <Words>1281</Words>
  <Application>Microsoft Office PowerPoint</Application>
  <PresentationFormat>On-screen Show (4:3)</PresentationFormat>
  <Paragraphs>98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Cannata</dc:creator>
  <cp:lastModifiedBy>Don Cannata</cp:lastModifiedBy>
  <cp:revision>111</cp:revision>
  <dcterms:created xsi:type="dcterms:W3CDTF">2012-02-17T22:19:32Z</dcterms:created>
  <dcterms:modified xsi:type="dcterms:W3CDTF">2012-12-29T17:02:43Z</dcterms:modified>
</cp:coreProperties>
</file>