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8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32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3" d="100"/>
        <a:sy n="83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6F9FB0-F21D-4359-A77C-02399ABAE05D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15B3E-4961-4E78-AED1-3868AD51C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5ED-CE00-433E-951D-9C45A3590507}" type="datetime1">
              <a:rPr lang="en-US" smtClean="0"/>
              <a:pPr/>
              <a:t>12/20/2012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7DB4F-DE56-4C72-88A4-86B6F600D652}" type="datetime1">
              <a:rPr lang="en-US" smtClean="0"/>
              <a:pPr/>
              <a:t>12/20/2012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22A5F-F665-48ED-83B4-E9280D54C915}" type="datetime1">
              <a:rPr lang="en-US" smtClean="0"/>
              <a:pPr/>
              <a:t>12/20/2012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06109-0EB7-4317-AE3B-4E0E24ACFB75}" type="datetime1">
              <a:rPr lang="en-US" smtClean="0"/>
              <a:pPr/>
              <a:t>12/20/2012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3E30-B18C-489A-8032-224F43DB062E}" type="datetime1">
              <a:rPr lang="en-US" smtClean="0"/>
              <a:pPr/>
              <a:t>12/20/2012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2313B-41AF-4A8A-A389-6F47BCAA0056}" type="datetime1">
              <a:rPr lang="en-US" smtClean="0"/>
              <a:pPr/>
              <a:t>12/20/2012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B0DF-E3A5-4978-9735-D39C110675A1}" type="datetime1">
              <a:rPr lang="en-US" smtClean="0"/>
              <a:pPr/>
              <a:t>12/20/2012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700E-8246-4D4E-AD7B-4D4A8361B649}" type="datetime1">
              <a:rPr lang="en-US" smtClean="0"/>
              <a:pPr/>
              <a:t>12/20/2012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C56F8-05D7-4912-8CCF-7A001C73C1AB}" type="datetime1">
              <a:rPr lang="en-US" smtClean="0"/>
              <a:pPr/>
              <a:t>12/20/2012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56702-6052-4E02-8560-D953D2082A99}" type="datetime1">
              <a:rPr lang="en-US" smtClean="0"/>
              <a:pPr/>
              <a:t>12/20/2012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DA2-5E87-46CC-96E1-263525497D74}" type="datetime1">
              <a:rPr lang="en-US" smtClean="0"/>
              <a:pPr/>
              <a:t>12/20/2012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5000">
              <a:schemeClr val="accent6">
                <a:lumMod val="60000"/>
                <a:lumOff val="40000"/>
                <a:alpha val="32000"/>
              </a:schemeClr>
            </a:gs>
            <a:gs pos="0">
              <a:srgbClr val="00B050">
                <a:alpha val="49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594FA-7709-4404-AABD-D1FB9620E4DC}" type="datetime1">
              <a:rPr lang="en-US" smtClean="0"/>
              <a:pPr/>
              <a:t>12/20/2012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A51BA-0B18-41B6-84D7-4218C3BAD3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457200"/>
            <a:ext cx="66294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Lesson 11 of 13</a:t>
            </a:r>
          </a:p>
          <a:p>
            <a:pPr algn="ctr"/>
            <a:r>
              <a:rPr lang="en-US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February 10, 2013</a:t>
            </a:r>
          </a:p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“The Woman at Bethany: Honoring Jesus Extravagantly”</a:t>
            </a:r>
          </a:p>
          <a:p>
            <a:pPr algn="ctr"/>
            <a:r>
              <a:rPr lang="en-US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Focal Text: Mark 14:1-9</a:t>
            </a:r>
          </a:p>
          <a:p>
            <a:r>
              <a:rPr lang="en-US" sz="24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Study Aim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To measure how I serve Jesus by how the woman at Bethany served him</a:t>
            </a:r>
          </a:p>
          <a:p>
            <a:endParaRPr lang="en-US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24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All Scripture quotes are from the NIV version unless otherwise indicated. Most lesson comments are from the Study Guide followed by </a:t>
            </a:r>
            <a:r>
              <a:rPr lang="en-US" sz="20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(SG).</a:t>
            </a:r>
          </a:p>
          <a:p>
            <a:endParaRPr lang="en-US" sz="2400" dirty="0" smtClean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PowerPoint by Don </a:t>
            </a:r>
            <a:r>
              <a:rPr lang="en-US" sz="20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Cannata</a:t>
            </a:r>
            <a:endParaRPr lang="en-US" sz="1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934200" y="419100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BaptistWay</a:t>
            </a:r>
            <a:r>
              <a:rPr lang="en-US" dirty="0" smtClean="0"/>
              <a:t> Press, Dallas, Texas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Gospel of Mark_-_Cov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10400" y="1219200"/>
            <a:ext cx="1910499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Lesson 11 – “The Gospel of Mark”</a:t>
            </a:r>
          </a:p>
          <a:p>
            <a:pPr algn="ct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8" name="Picture 7" descr="1 Man's face.jpg"/>
          <p:cNvPicPr>
            <a:picLocks noChangeAspect="1"/>
          </p:cNvPicPr>
          <p:nvPr/>
        </p:nvPicPr>
        <p:blipFill>
          <a:blip r:embed="rId2" cstate="print"/>
          <a:srcRect l="7692" t="3875" r="26923" b="52563"/>
          <a:stretch>
            <a:fillRect/>
          </a:stretch>
        </p:blipFill>
        <p:spPr>
          <a:xfrm>
            <a:off x="304800" y="2057400"/>
            <a:ext cx="1905000" cy="2895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85800" y="457200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Questions to Ponder About the Lesson</a:t>
            </a:r>
          </a:p>
          <a:p>
            <a:pPr algn="ctr"/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9906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2. What are some ways Christians can be hospitable to those in need?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0" y="1981200"/>
            <a:ext cx="6553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3. Since we will always have the poor with us, what should we do?</a:t>
            </a:r>
          </a:p>
          <a:p>
            <a:r>
              <a:rPr lang="en-US" sz="2800" dirty="0" smtClean="0"/>
              <a:t>4. How does careful calculation sometimes get in the way of responding in love to others?</a:t>
            </a:r>
          </a:p>
          <a:p>
            <a:endParaRPr lang="en-US" sz="2800" dirty="0" smtClean="0"/>
          </a:p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End of Lesson 11 of 13</a:t>
            </a:r>
          </a:p>
          <a:p>
            <a:pPr algn="ctr"/>
            <a:r>
              <a:rPr lang="en-US" sz="2800" dirty="0" smtClean="0"/>
              <a:t>Lesson 12 is entitled “Judas: Doing the Unthinkable” The focal text is Mark 14:10-11; 17-21, 41-50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Lesson 11 – “The Gospel of Mark”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ible Scro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1524000"/>
            <a:ext cx="673067" cy="4648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5800" y="228600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Overview of 13 Lesson Series</a:t>
            </a:r>
          </a:p>
          <a:p>
            <a:pPr algn="ctr"/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762000"/>
            <a:ext cx="3810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 John the Baptist: Preparing for Jesus</a:t>
            </a:r>
          </a:p>
          <a:p>
            <a:r>
              <a:rPr lang="en-US" sz="2400" dirty="0" smtClean="0"/>
              <a:t>2. Peter: Telling Jesus He’s Wrong</a:t>
            </a:r>
          </a:p>
          <a:p>
            <a:r>
              <a:rPr lang="en-US" sz="2400" dirty="0" smtClean="0"/>
              <a:t>3. James and John: We Are First</a:t>
            </a:r>
          </a:p>
          <a:p>
            <a:r>
              <a:rPr lang="en-US" sz="2400" dirty="0" smtClean="0"/>
              <a:t>4. Levi: Outsiders Welcome</a:t>
            </a:r>
          </a:p>
          <a:p>
            <a:r>
              <a:rPr lang="en-US" sz="2400" dirty="0" smtClean="0"/>
              <a:t>5. A disturbed man: Freed from Being Out of Control</a:t>
            </a:r>
          </a:p>
          <a:p>
            <a:r>
              <a:rPr lang="en-US" sz="2400" dirty="0" smtClean="0"/>
              <a:t>6. Two Desperate People: Relying on Jesus</a:t>
            </a:r>
          </a:p>
          <a:p>
            <a:r>
              <a:rPr lang="en-US" sz="2400" dirty="0" smtClean="0"/>
              <a:t>7. Hometown People: Stuck in the Ordinary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105400" y="990600"/>
            <a:ext cx="38862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8. The Religious Leaders: Bound By Tradition</a:t>
            </a:r>
          </a:p>
          <a:p>
            <a:r>
              <a:rPr lang="en-US" sz="2400" dirty="0" smtClean="0"/>
              <a:t>9. The Disciples: Slow to Get It</a:t>
            </a:r>
          </a:p>
          <a:p>
            <a:r>
              <a:rPr lang="en-US" sz="2400" dirty="0" smtClean="0"/>
              <a:t>10. The Law Expert: Asking About What Matters Most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11. The Woman at Bethany: Honoring Jesus Extravagantly</a:t>
            </a:r>
          </a:p>
          <a:p>
            <a:r>
              <a:rPr lang="en-US" sz="2400" dirty="0" smtClean="0"/>
              <a:t>12. Judas: Doing the Unthinkable</a:t>
            </a:r>
          </a:p>
          <a:p>
            <a:r>
              <a:rPr lang="en-US" sz="2400" dirty="0" smtClean="0"/>
              <a:t>13. Women at the Cross and the Tomb</a:t>
            </a:r>
          </a:p>
          <a:p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2286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Lesson 11 – “The Gospel of Mark”</a:t>
            </a:r>
          </a:p>
          <a:p>
            <a:pPr algn="ct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219200" y="457200"/>
            <a:ext cx="7772400" cy="6523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A Plan for Mark’s Gospel</a:t>
            </a:r>
          </a:p>
          <a:p>
            <a:pPr algn="ctr"/>
            <a:r>
              <a:rPr lang="en-US" sz="2800" dirty="0" smtClean="0"/>
              <a:t>During the year or more that Peter and Mark were so closely associated, they must have engaged in many earnest conversations about their Lord. </a:t>
            </a:r>
          </a:p>
          <a:p>
            <a:pPr algn="ctr"/>
            <a:r>
              <a:rPr lang="en-US" sz="2800" b="1" dirty="0" smtClean="0"/>
              <a:t>Outline of the Gospel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An introduction (1:1-20)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The Galilean Ministry (1:21-6:13)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Outside of Galilee (6:14-10:52)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C00000"/>
                </a:solidFill>
              </a:rPr>
              <a:t>Ministry in Jerusalem (11:1-14:22)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Crucifixion/Resurrection (14:43-16:20)</a:t>
            </a:r>
          </a:p>
          <a:p>
            <a:pPr marL="514350" indent="-514350"/>
            <a:r>
              <a:rPr lang="en-US" sz="2400" dirty="0" smtClean="0"/>
              <a:t>Source: Hugh R. Peterson, “A Study of The Gospel of Mark”, Convention Press, Nashville, TN 1958, p. 2</a:t>
            </a:r>
          </a:p>
          <a:p>
            <a:endParaRPr lang="en-US" sz="2800" dirty="0"/>
          </a:p>
        </p:txBody>
      </p:sp>
      <p:pic>
        <p:nvPicPr>
          <p:cNvPr id="9" name="Picture 8" descr="3 Men reading scroll.jpg"/>
          <p:cNvPicPr>
            <a:picLocks noChangeAspect="1"/>
          </p:cNvPicPr>
          <p:nvPr/>
        </p:nvPicPr>
        <p:blipFill>
          <a:blip r:embed="rId2" cstate="print"/>
          <a:srcRect l="52667" t="3046" r="10000" b="10660"/>
          <a:stretch>
            <a:fillRect/>
          </a:stretch>
        </p:blipFill>
        <p:spPr>
          <a:xfrm flipH="1">
            <a:off x="152400" y="1219200"/>
            <a:ext cx="1066800" cy="518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Lesson 11 – “The Gospel of Mark”</a:t>
            </a:r>
          </a:p>
          <a:p>
            <a:pPr algn="ct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 descr="3 Jesus and woman 4.jpg"/>
          <p:cNvPicPr>
            <a:picLocks noChangeAspect="1"/>
          </p:cNvPicPr>
          <p:nvPr/>
        </p:nvPicPr>
        <p:blipFill>
          <a:blip r:embed="rId2" cstate="print"/>
          <a:srcRect l="23414" t="2941" r="27958" b="4412"/>
          <a:stretch>
            <a:fillRect/>
          </a:stretch>
        </p:blipFill>
        <p:spPr>
          <a:xfrm flipH="1">
            <a:off x="7467600" y="1143000"/>
            <a:ext cx="1524000" cy="5181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1000" y="533400"/>
            <a:ext cx="7010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The Focus of This Lesson</a:t>
            </a:r>
          </a:p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Mark 14:1-9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r>
              <a:rPr lang="en-US" sz="2800" dirty="0" smtClean="0"/>
              <a:t>This Scripture reveals the importance of an extravagant gift during the tension-filled week before the crucifixion. Jesus blessed the woman at Bethany who honored him with an extravagant gift.</a:t>
            </a:r>
          </a:p>
          <a:p>
            <a:endParaRPr lang="en-US" sz="2800" dirty="0" smtClean="0"/>
          </a:p>
          <a:p>
            <a:pPr algn="ctr"/>
            <a:r>
              <a:rPr lang="en-US" sz="2800" dirty="0" smtClean="0"/>
              <a:t>Remembering this woman’s gift will help us to better measure our own giving and assist us in expressing our love for God. </a:t>
            </a:r>
            <a:r>
              <a:rPr lang="en-US" sz="2400" dirty="0" smtClean="0">
                <a:solidFill>
                  <a:srgbClr val="C00000"/>
                </a:solidFill>
              </a:rPr>
              <a:t>SG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Lesson 11 – “The Gospel of Mark”</a:t>
            </a:r>
          </a:p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4000" y="685800"/>
            <a:ext cx="7467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</a:t>
            </a:r>
          </a:p>
          <a:p>
            <a:endParaRPr lang="en-US" sz="2800" dirty="0" smtClean="0"/>
          </a:p>
          <a:p>
            <a:pPr algn="ctr"/>
            <a:endParaRPr lang="en-US" sz="28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5334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Loving Without Reservation (14:1-3)</a:t>
            </a:r>
            <a:endParaRPr lang="en-US" sz="2800" b="1" dirty="0">
              <a:solidFill>
                <a:srgbClr val="C00000"/>
              </a:solidFill>
            </a:endParaRPr>
          </a:p>
        </p:txBody>
      </p:sp>
      <p:pic>
        <p:nvPicPr>
          <p:cNvPr id="11" name="Picture 10" descr="3 Jesus and woman 4.jpg"/>
          <p:cNvPicPr>
            <a:picLocks noChangeAspect="1"/>
          </p:cNvPicPr>
          <p:nvPr/>
        </p:nvPicPr>
        <p:blipFill>
          <a:blip r:embed="rId2" cstate="print"/>
          <a:srcRect l="23414" t="2941" r="27958" b="4412"/>
          <a:stretch>
            <a:fillRect/>
          </a:stretch>
        </p:blipFill>
        <p:spPr>
          <a:xfrm flipH="1">
            <a:off x="7467600" y="1143000"/>
            <a:ext cx="1524000" cy="51816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7200" y="914400"/>
            <a:ext cx="6934200" cy="5846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Mark 14:3</a:t>
            </a:r>
            <a:r>
              <a:rPr lang="en-US" sz="2800" dirty="0" smtClean="0"/>
              <a:t> While he was in Bethany, reclining at the table in the home of a man known as Simon the Leper, a woman came with an alabaster jar of very expensive perfume, made of pure nard. She broke the jar and poured the perfume on his head.</a:t>
            </a:r>
          </a:p>
          <a:p>
            <a:r>
              <a:rPr lang="en-US" sz="2800" dirty="0" smtClean="0"/>
              <a:t> </a:t>
            </a:r>
          </a:p>
          <a:p>
            <a:pPr algn="ctr"/>
            <a:r>
              <a:rPr lang="en-US" sz="2800" dirty="0" smtClean="0"/>
              <a:t>Her love and gratitude for Jesus was unlimited, and her gift was without calculation of cost. Her example can lead us to open our hearts without reservation. </a:t>
            </a:r>
            <a:r>
              <a:rPr lang="en-US" sz="2400" dirty="0" smtClean="0">
                <a:solidFill>
                  <a:srgbClr val="C00000"/>
                </a:solidFill>
              </a:rPr>
              <a:t>SG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Lesson 11 – “The Gospel of Mark”</a:t>
            </a:r>
          </a:p>
          <a:p>
            <a:pPr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5" descr="3 Jesus and woman 8.jpg"/>
          <p:cNvPicPr>
            <a:picLocks noChangeAspect="1"/>
          </p:cNvPicPr>
          <p:nvPr/>
        </p:nvPicPr>
        <p:blipFill>
          <a:blip r:embed="rId2" cstate="print"/>
          <a:srcRect l="17310" t="4054" r="4794" b="5405"/>
          <a:stretch>
            <a:fillRect/>
          </a:stretch>
        </p:blipFill>
        <p:spPr>
          <a:xfrm>
            <a:off x="152400" y="990600"/>
            <a:ext cx="2057400" cy="5715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81000" y="5334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The Practicality of Impracticality (14:4-7)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09800" y="914400"/>
            <a:ext cx="6705600" cy="6277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Mark 14:4</a:t>
            </a:r>
            <a:r>
              <a:rPr lang="en-US" sz="2800" dirty="0" smtClean="0"/>
              <a:t> Some of those present were saying indignantly to one another,  “Why this waste of perfume? </a:t>
            </a:r>
          </a:p>
          <a:p>
            <a:r>
              <a:rPr lang="en-US" sz="2800" u="sng" dirty="0" smtClean="0"/>
              <a:t>Mark 14:5</a:t>
            </a:r>
            <a:r>
              <a:rPr lang="en-US" sz="2800" dirty="0" smtClean="0"/>
              <a:t> It could have been sold for more than a year’s wages and the money given to the poor.” And they rebuked her harshly.</a:t>
            </a:r>
          </a:p>
          <a:p>
            <a:endParaRPr lang="en-US" sz="2800" dirty="0" smtClean="0"/>
          </a:p>
          <a:p>
            <a:pPr algn="ctr"/>
            <a:r>
              <a:rPr lang="en-US" sz="2800" dirty="0" smtClean="0"/>
              <a:t>Giving to the poor was expected of the people of Israel </a:t>
            </a:r>
            <a:endParaRPr lang="en-US" sz="2800" dirty="0" smtClean="0"/>
          </a:p>
          <a:p>
            <a:pPr algn="ctr"/>
            <a:r>
              <a:rPr lang="en-US" sz="2800" dirty="0" smtClean="0"/>
              <a:t>(</a:t>
            </a:r>
            <a:r>
              <a:rPr lang="en-US" sz="2800" dirty="0" smtClean="0"/>
              <a:t>Deut. 15:1-11). </a:t>
            </a:r>
            <a:r>
              <a:rPr lang="en-US" sz="2400" dirty="0" smtClean="0">
                <a:solidFill>
                  <a:srgbClr val="C00000"/>
                </a:solidFill>
              </a:rPr>
              <a:t>SG</a:t>
            </a:r>
            <a:r>
              <a:rPr lang="en-US" sz="2800" dirty="0" smtClean="0"/>
              <a:t> </a:t>
            </a:r>
          </a:p>
          <a:p>
            <a:pPr algn="ctr"/>
            <a:r>
              <a:rPr lang="en-US" sz="2800" dirty="0" smtClean="0"/>
              <a:t>Did they have a point? 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Lesson 11 – “The Gospel of Mark”</a:t>
            </a:r>
          </a:p>
          <a:p>
            <a:pPr algn="ctr"/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6" name="Picture 5" descr="3 Jesus and woman 8.jpg"/>
          <p:cNvPicPr>
            <a:picLocks noChangeAspect="1"/>
          </p:cNvPicPr>
          <p:nvPr/>
        </p:nvPicPr>
        <p:blipFill>
          <a:blip r:embed="rId2" cstate="print"/>
          <a:srcRect l="17310" t="4054" r="4794" b="5405"/>
          <a:stretch>
            <a:fillRect/>
          </a:stretch>
        </p:blipFill>
        <p:spPr>
          <a:xfrm>
            <a:off x="152400" y="990600"/>
            <a:ext cx="2057400" cy="5715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33400" y="5334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The Practicality of Impracticality (14:4-7)</a:t>
            </a:r>
          </a:p>
          <a:p>
            <a:pPr algn="ctr"/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0" y="990600"/>
            <a:ext cx="6629400" cy="6277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Mark 14:6</a:t>
            </a:r>
            <a:r>
              <a:rPr lang="en-US" sz="2800" dirty="0" smtClean="0"/>
              <a:t> </a:t>
            </a:r>
            <a:r>
              <a:rPr lang="en-US" sz="2800" dirty="0" smtClean="0"/>
              <a:t>“</a:t>
            </a:r>
            <a:r>
              <a:rPr lang="en-US" sz="2800" dirty="0" smtClean="0"/>
              <a:t>Leave her alone,” said Jesus.  “Why are you bothering her? She has done a beautiful thing to me. </a:t>
            </a:r>
          </a:p>
          <a:p>
            <a:r>
              <a:rPr lang="en-US" sz="2800" u="sng" dirty="0" smtClean="0"/>
              <a:t>Mark 14:7</a:t>
            </a:r>
            <a:r>
              <a:rPr lang="en-US" sz="2800" dirty="0" smtClean="0"/>
              <a:t> The poor you will always have with you, and you can help them any time you want. But you will not always have me. </a:t>
            </a:r>
            <a:endParaRPr lang="en-US" sz="2800" dirty="0" smtClean="0"/>
          </a:p>
          <a:p>
            <a:pPr algn="ctr"/>
            <a:r>
              <a:rPr lang="en-US" sz="2800" dirty="0" smtClean="0"/>
              <a:t>She could not have understood everything, but Jesus received her gift and deepened its meaning by saying this anointing was in preparation for his burial. </a:t>
            </a:r>
            <a:r>
              <a:rPr lang="en-US" sz="2400" dirty="0" smtClean="0">
                <a:solidFill>
                  <a:srgbClr val="C00000"/>
                </a:solidFill>
              </a:rPr>
              <a:t>SG</a:t>
            </a:r>
            <a:endParaRPr lang="en-US" sz="2800" dirty="0" smtClean="0">
              <a:solidFill>
                <a:srgbClr val="C00000"/>
              </a:solidFill>
            </a:endParaRP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2286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Lesson 11 – “The Gospel of Mark”</a:t>
            </a:r>
          </a:p>
          <a:p>
            <a:pPr algn="ct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" y="6096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</a:t>
            </a:r>
            <a:endParaRPr lang="en-US" sz="2800" dirty="0"/>
          </a:p>
        </p:txBody>
      </p:sp>
      <p:pic>
        <p:nvPicPr>
          <p:cNvPr id="9" name="Picture 8" descr="3 Jesus and woman 4.jpg"/>
          <p:cNvPicPr>
            <a:picLocks noChangeAspect="1"/>
          </p:cNvPicPr>
          <p:nvPr/>
        </p:nvPicPr>
        <p:blipFill>
          <a:blip r:embed="rId2" cstate="print"/>
          <a:srcRect l="48629" t="2941" r="17151" b="47059"/>
          <a:stretch>
            <a:fillRect/>
          </a:stretch>
        </p:blipFill>
        <p:spPr>
          <a:xfrm>
            <a:off x="7467600" y="1295400"/>
            <a:ext cx="1447800" cy="46482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85800" y="4572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Doing What You Can (14:8-9)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914400"/>
            <a:ext cx="70104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Mark 14:8</a:t>
            </a:r>
            <a:r>
              <a:rPr lang="en-US" sz="2800" dirty="0" smtClean="0"/>
              <a:t> She did what she could. She poured perfume on my body beforehand to prepare for my burial. </a:t>
            </a:r>
          </a:p>
          <a:p>
            <a:r>
              <a:rPr lang="en-US" sz="2800" u="sng" dirty="0" smtClean="0"/>
              <a:t>Mark 14:9</a:t>
            </a:r>
            <a:r>
              <a:rPr lang="en-US" sz="2800" dirty="0" smtClean="0"/>
              <a:t> I tell you the truth, wherever the gospel is preached throughout the world, what she has done will also be told, in memory of her</a:t>
            </a:r>
            <a:r>
              <a:rPr lang="en-US" sz="2800" dirty="0" smtClean="0"/>
              <a:t>.”</a:t>
            </a:r>
          </a:p>
          <a:p>
            <a:pPr algn="ctr"/>
            <a:r>
              <a:rPr lang="en-US" sz="2800" dirty="0" smtClean="0"/>
              <a:t>None of us can do everything, but all of us can do something. God can change even small acts of kindness to those who suffer into life-changing gifts.  </a:t>
            </a:r>
            <a:r>
              <a:rPr lang="en-US" sz="2400" dirty="0" smtClean="0">
                <a:solidFill>
                  <a:srgbClr val="C00000"/>
                </a:solidFill>
              </a:rPr>
              <a:t>SG</a:t>
            </a:r>
            <a:r>
              <a:rPr lang="en-US" sz="2800" dirty="0" smtClean="0"/>
              <a:t> 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Lesson 11 – “The Gospel of Mark”</a:t>
            </a:r>
          </a:p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51BA-0B18-41B6-84D7-4218C3BAD34F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7" name="Picture 6" descr="1 Man's face.jpg"/>
          <p:cNvPicPr>
            <a:picLocks noChangeAspect="1"/>
          </p:cNvPicPr>
          <p:nvPr/>
        </p:nvPicPr>
        <p:blipFill>
          <a:blip r:embed="rId2" cstate="print"/>
          <a:srcRect l="7692" t="3875" r="26923" b="52563"/>
          <a:stretch>
            <a:fillRect/>
          </a:stretch>
        </p:blipFill>
        <p:spPr>
          <a:xfrm>
            <a:off x="304800" y="2057400"/>
            <a:ext cx="1905000" cy="2895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600" y="4572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Questions to Ponder About the Lesson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62200" y="914400"/>
            <a:ext cx="65532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Doing what you can may not seem extravagant to you, but in God’s hands it can be transformed into more than you can imagine</a:t>
            </a:r>
            <a:r>
              <a:rPr lang="en-US" sz="2800" dirty="0" smtClean="0"/>
              <a:t>. The extravagant gift of the woman at Bethany blessed Jesus and became an enduring memorial and encouragement. </a:t>
            </a:r>
            <a:r>
              <a:rPr lang="en-US" sz="2400" dirty="0" smtClean="0">
                <a:solidFill>
                  <a:srgbClr val="C00000"/>
                </a:solidFill>
              </a:rPr>
              <a:t>SG</a:t>
            </a:r>
            <a:endParaRPr lang="en-US" sz="2800" dirty="0" smtClean="0">
              <a:solidFill>
                <a:srgbClr val="C00000"/>
              </a:solidFill>
            </a:endParaRPr>
          </a:p>
          <a:p>
            <a:r>
              <a:rPr lang="en-US" sz="2800" dirty="0" smtClean="0"/>
              <a:t> </a:t>
            </a:r>
          </a:p>
          <a:p>
            <a:r>
              <a:rPr lang="en-US" sz="2800" dirty="0" smtClean="0"/>
              <a:t>1. How does the example of the woman at Bethany encourage you to give extravagantly? Or, does it?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1035</TotalTime>
  <Words>949</Words>
  <Application>Microsoft Office PowerPoint</Application>
  <PresentationFormat>On-screen Show (4:3)</PresentationFormat>
  <Paragraphs>90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Don Cannata</dc:creator>
  <cp:lastModifiedBy>Don Cannata</cp:lastModifiedBy>
  <cp:revision>123</cp:revision>
  <dcterms:created xsi:type="dcterms:W3CDTF">2012-02-17T22:06:31Z</dcterms:created>
  <dcterms:modified xsi:type="dcterms:W3CDTF">2012-12-20T22:29:40Z</dcterms:modified>
</cp:coreProperties>
</file>