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73" r:id="rId3"/>
    <p:sldId id="257" r:id="rId4"/>
    <p:sldId id="265" r:id="rId5"/>
    <p:sldId id="258" r:id="rId6"/>
    <p:sldId id="260" r:id="rId7"/>
    <p:sldId id="259" r:id="rId8"/>
    <p:sldId id="261" r:id="rId9"/>
    <p:sldId id="262" r:id="rId10"/>
    <p:sldId id="263" r:id="rId11"/>
    <p:sldId id="272" r:id="rId12"/>
    <p:sldId id="264"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78" y="-82"/>
      </p:cViewPr>
      <p:guideLst>
        <p:guide orient="horz" pos="2160"/>
        <p:guide pos="2880"/>
      </p:guideLst>
    </p:cSldViewPr>
  </p:slideViewPr>
  <p:notesTextViewPr>
    <p:cViewPr>
      <p:scale>
        <a:sx n="100" d="100"/>
        <a:sy n="100" d="100"/>
      </p:scale>
      <p:origin x="0" y="0"/>
    </p:cViewPr>
  </p:notesTextViewPr>
  <p:sorterViewPr>
    <p:cViewPr>
      <p:scale>
        <a:sx n="67" d="100"/>
        <a:sy n="67"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3E3FD0-1515-4380-BE17-2B149DFFAE4D}" type="datetimeFigureOut">
              <a:rPr lang="en-US" smtClean="0"/>
              <a:pPr/>
              <a:t>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5BA6C9-9D73-490B-B36A-82A635CF8E7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917175C-4E24-4A84-90CF-2258FDF1061D}" type="datetime1">
              <a:rPr lang="en-US" smtClean="0"/>
              <a:pPr/>
              <a:t>1/8/2013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8F61E8F-E647-462D-AF8F-F0286340D6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FE10ED4-917E-4250-B9B5-D60EFC635596}" type="datetime1">
              <a:rPr lang="en-US" smtClean="0"/>
              <a:pPr/>
              <a:t>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F61E8F-E647-462D-AF8F-F0286340D6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CFC72E-CC18-4CC6-9E71-779185FC25DE}" type="datetime1">
              <a:rPr lang="en-US" smtClean="0"/>
              <a:pPr/>
              <a:t>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F61E8F-E647-462D-AF8F-F0286340D6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73B5B1-A122-4EB0-970A-CDA96ECEB035}" type="datetime1">
              <a:rPr lang="en-US" smtClean="0"/>
              <a:pPr/>
              <a:t>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F61E8F-E647-462D-AF8F-F0286340D6F8}"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4BC71B5-EDC5-4144-A500-D008924FAC12}" type="datetime1">
              <a:rPr lang="en-US" smtClean="0"/>
              <a:pPr/>
              <a:t>1/8/2013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F61E8F-E647-462D-AF8F-F0286340D6F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04B1FC5-40D7-4D89-B372-D1C17A79E254}" type="datetime1">
              <a:rPr lang="en-US" smtClean="0"/>
              <a:pPr/>
              <a:t>1/8/2013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8F61E8F-E647-462D-AF8F-F0286340D6F8}"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B39D217-E498-4B06-BC5B-F0BD55926D5E}" type="datetime1">
              <a:rPr lang="en-US" smtClean="0"/>
              <a:pPr/>
              <a:t>1/8/2013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8F61E8F-E647-462D-AF8F-F0286340D6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D2A2B31-4BB2-41C5-B640-68520ABEBD2F}" type="datetime1">
              <a:rPr lang="en-US" smtClean="0"/>
              <a:pPr/>
              <a:t>1/8/2013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8F61E8F-E647-462D-AF8F-F0286340D6F8}"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E58B6A9-81C5-4B9A-B605-188066D2470A}" type="datetime1">
              <a:rPr lang="en-US" smtClean="0"/>
              <a:pPr/>
              <a:t>1/8/2013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8F61E8F-E647-462D-AF8F-F0286340D6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C65EAB9-AF6A-4B4D-8AEF-7755B58FEDF4}" type="datetime1">
              <a:rPr lang="en-US" smtClean="0"/>
              <a:pPr/>
              <a:t>1/8/2013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8F61E8F-E647-462D-AF8F-F0286340D6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EC55BB6-4274-4638-853F-B2E92152A18E}" type="datetime1">
              <a:rPr lang="en-US" smtClean="0"/>
              <a:pPr/>
              <a:t>1/8/2013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8F61E8F-E647-462D-AF8F-F0286340D6F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2000">
              <a:srgbClr val="FFFF00">
                <a:alpha val="27000"/>
              </a:srgbClr>
            </a:gs>
            <a:gs pos="53000">
              <a:srgbClr val="D4DEFF"/>
            </a:gs>
            <a:gs pos="100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C9A20DF-51CD-42A6-BA17-CCB0133FE711}" type="datetime1">
              <a:rPr lang="en-US" smtClean="0"/>
              <a:pPr/>
              <a:t>1/8/2013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8F61E8F-E647-462D-AF8F-F0286340D6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228600"/>
            <a:ext cx="7010400" cy="6093976"/>
          </a:xfrm>
          <a:prstGeom prst="rect">
            <a:avLst/>
          </a:prstGeom>
          <a:noFill/>
        </p:spPr>
        <p:txBody>
          <a:bodyPr wrap="square" rtlCol="0">
            <a:spAutoFit/>
          </a:bodyPr>
          <a:lstStyle/>
          <a:p>
            <a:pPr algn="ctr"/>
            <a:r>
              <a:rPr lang="en-US" sz="2800" b="1" dirty="0" smtClean="0">
                <a:latin typeface="Verdana" pitchFamily="34" charset="0"/>
                <a:ea typeface="Verdana" pitchFamily="34" charset="0"/>
                <a:cs typeface="Verdana" pitchFamily="34" charset="0"/>
              </a:rPr>
              <a:t>Lesson 9 of 13</a:t>
            </a:r>
          </a:p>
          <a:p>
            <a:pPr algn="ctr"/>
            <a:r>
              <a:rPr lang="en-US" sz="2800" b="1" dirty="0" smtClean="0">
                <a:latin typeface="Verdana" pitchFamily="34" charset="0"/>
                <a:ea typeface="Verdana" pitchFamily="34" charset="0"/>
                <a:cs typeface="Verdana" pitchFamily="34" charset="0"/>
              </a:rPr>
              <a:t>January 27, 2013</a:t>
            </a:r>
          </a:p>
          <a:p>
            <a:pPr algn="ctr"/>
            <a:r>
              <a:rPr lang="en-US" sz="2800" b="1" dirty="0" smtClean="0">
                <a:solidFill>
                  <a:srgbClr val="C00000"/>
                </a:solidFill>
                <a:latin typeface="Verdana" pitchFamily="34" charset="0"/>
                <a:ea typeface="Verdana" pitchFamily="34" charset="0"/>
                <a:cs typeface="Verdana" pitchFamily="34" charset="0"/>
              </a:rPr>
              <a:t>“The Disciples: Slow to Get it”</a:t>
            </a:r>
          </a:p>
          <a:p>
            <a:pPr algn="ctr"/>
            <a:r>
              <a:rPr lang="en-US" sz="2800" b="1" dirty="0" smtClean="0">
                <a:solidFill>
                  <a:srgbClr val="C00000"/>
                </a:solidFill>
                <a:latin typeface="Verdana" pitchFamily="34" charset="0"/>
                <a:ea typeface="Verdana" pitchFamily="34" charset="0"/>
                <a:cs typeface="Verdana" pitchFamily="34" charset="0"/>
              </a:rPr>
              <a:t>Focal Text</a:t>
            </a:r>
            <a:r>
              <a:rPr lang="en-US" sz="2800" b="1" smtClean="0">
                <a:solidFill>
                  <a:srgbClr val="C00000"/>
                </a:solidFill>
                <a:latin typeface="Verdana" pitchFamily="34" charset="0"/>
                <a:ea typeface="Verdana" pitchFamily="34" charset="0"/>
                <a:cs typeface="Verdana" pitchFamily="34" charset="0"/>
              </a:rPr>
              <a:t>: Mark 6:45-52; 8:1-21</a:t>
            </a:r>
            <a:endParaRPr lang="en-US" sz="2800" b="1" dirty="0" smtClean="0">
              <a:solidFill>
                <a:srgbClr val="C00000"/>
              </a:solidFill>
              <a:latin typeface="Verdana" pitchFamily="34" charset="0"/>
              <a:ea typeface="Verdana" pitchFamily="34" charset="0"/>
              <a:cs typeface="Verdana" pitchFamily="34" charset="0"/>
            </a:endParaRPr>
          </a:p>
          <a:p>
            <a:r>
              <a:rPr lang="en-US" sz="2800" u="sng" dirty="0" smtClean="0">
                <a:latin typeface="Verdana" pitchFamily="34" charset="0"/>
                <a:ea typeface="Verdana" pitchFamily="34" charset="0"/>
                <a:cs typeface="Verdana" pitchFamily="34" charset="0"/>
              </a:rPr>
              <a:t>Study Aim</a:t>
            </a:r>
            <a:r>
              <a:rPr lang="en-US" sz="2800" dirty="0" smtClean="0">
                <a:latin typeface="Verdana" pitchFamily="34" charset="0"/>
                <a:ea typeface="Verdana" pitchFamily="34" charset="0"/>
                <a:cs typeface="Verdana" pitchFamily="34" charset="0"/>
              </a:rPr>
              <a:t>: To trace the events in which the disciples were slow to understand Jesus’ identity and to analyze how I myself fail to understand who Jesus is.</a:t>
            </a:r>
          </a:p>
          <a:p>
            <a:pPr algn="ctr"/>
            <a:r>
              <a:rPr lang="en-US" sz="2800" dirty="0" smtClean="0">
                <a:latin typeface="Verdana" pitchFamily="34" charset="0"/>
                <a:ea typeface="Verdana" pitchFamily="34" charset="0"/>
                <a:cs typeface="Verdana" pitchFamily="34" charset="0"/>
              </a:rPr>
              <a:t>  </a:t>
            </a:r>
            <a:r>
              <a:rPr lang="en-US" sz="2400" dirty="0" smtClean="0">
                <a:solidFill>
                  <a:srgbClr val="C00000"/>
                </a:solidFill>
                <a:latin typeface="Verdana" pitchFamily="34" charset="0"/>
                <a:ea typeface="Verdana" pitchFamily="34" charset="0"/>
                <a:cs typeface="Verdana" pitchFamily="34" charset="0"/>
              </a:rPr>
              <a:t>All Scripture quotes are from the NIV version unless otherwise indicated. Most lesson comments are from the Study Guide followed by </a:t>
            </a:r>
            <a:r>
              <a:rPr lang="en-US" sz="2000" dirty="0" smtClean="0">
                <a:solidFill>
                  <a:srgbClr val="C00000"/>
                </a:solidFill>
                <a:latin typeface="Verdana" pitchFamily="34" charset="0"/>
                <a:ea typeface="Verdana" pitchFamily="34" charset="0"/>
                <a:cs typeface="Verdana" pitchFamily="34" charset="0"/>
              </a:rPr>
              <a:t>(SG).</a:t>
            </a:r>
            <a:endParaRPr lang="en-US" sz="2800" dirty="0" smtClean="0">
              <a:solidFill>
                <a:srgbClr val="C00000"/>
              </a:solidFill>
              <a:latin typeface="Verdana" pitchFamily="34" charset="0"/>
              <a:ea typeface="Verdana" pitchFamily="34" charset="0"/>
              <a:cs typeface="Verdana" pitchFamily="34" charset="0"/>
            </a:endParaRPr>
          </a:p>
          <a:p>
            <a:pPr algn="ctr"/>
            <a:r>
              <a:rPr lang="en-US" sz="2000" b="1" dirty="0" smtClean="0">
                <a:latin typeface="Verdana" pitchFamily="34" charset="0"/>
                <a:ea typeface="Verdana" pitchFamily="34" charset="0"/>
                <a:cs typeface="Verdana" pitchFamily="34" charset="0"/>
              </a:rPr>
              <a:t>PowerPoint by Don </a:t>
            </a:r>
            <a:r>
              <a:rPr lang="en-US" sz="2000" b="1" dirty="0" err="1" smtClean="0">
                <a:latin typeface="Verdana" pitchFamily="34" charset="0"/>
                <a:ea typeface="Verdana" pitchFamily="34" charset="0"/>
                <a:cs typeface="Verdana" pitchFamily="34" charset="0"/>
              </a:rPr>
              <a:t>Cannata</a:t>
            </a:r>
            <a:endParaRPr lang="en-US" sz="2000" b="1" dirty="0" smtClean="0">
              <a:latin typeface="Verdana" pitchFamily="34" charset="0"/>
              <a:ea typeface="Verdana" pitchFamily="34" charset="0"/>
              <a:cs typeface="Verdana" pitchFamily="34" charset="0"/>
            </a:endParaRPr>
          </a:p>
          <a:p>
            <a:endParaRPr lang="en-US" dirty="0"/>
          </a:p>
        </p:txBody>
      </p:sp>
      <p:sp>
        <p:nvSpPr>
          <p:cNvPr id="4" name="TextBox 3"/>
          <p:cNvSpPr txBox="1"/>
          <p:nvPr/>
        </p:nvSpPr>
        <p:spPr>
          <a:xfrm>
            <a:off x="6934200" y="3962400"/>
            <a:ext cx="2209800" cy="1200329"/>
          </a:xfrm>
          <a:prstGeom prst="rect">
            <a:avLst/>
          </a:prstGeom>
          <a:noFill/>
        </p:spPr>
        <p:txBody>
          <a:bodyPr wrap="square" rtlCol="0">
            <a:spAutoFit/>
          </a:bodyPr>
          <a:lstStyle/>
          <a:p>
            <a:pPr algn="ctr"/>
            <a:r>
              <a:rPr lang="en-US" dirty="0" err="1" smtClean="0"/>
              <a:t>BaptistWay</a:t>
            </a:r>
            <a:r>
              <a:rPr lang="en-US" dirty="0" smtClean="0"/>
              <a:t> Press, Dallas, Texas</a:t>
            </a:r>
          </a:p>
          <a:p>
            <a:endParaRPr lang="en-US" dirty="0"/>
          </a:p>
        </p:txBody>
      </p:sp>
      <p:sp>
        <p:nvSpPr>
          <p:cNvPr id="5" name="Slide Number Placeholder 4"/>
          <p:cNvSpPr>
            <a:spLocks noGrp="1"/>
          </p:cNvSpPr>
          <p:nvPr>
            <p:ph type="sldNum" sz="quarter" idx="12"/>
          </p:nvPr>
        </p:nvSpPr>
        <p:spPr/>
        <p:txBody>
          <a:bodyPr/>
          <a:lstStyle/>
          <a:p>
            <a:fld id="{68F61E8F-E647-462D-AF8F-F0286340D6F8}" type="slidenum">
              <a:rPr lang="en-US" smtClean="0"/>
              <a:pPr/>
              <a:t>1</a:t>
            </a:fld>
            <a:endParaRPr lang="en-US"/>
          </a:p>
        </p:txBody>
      </p:sp>
      <p:pic>
        <p:nvPicPr>
          <p:cNvPr id="7" name="Picture 6" descr="Gospel of Mark_-_Cover.jpg"/>
          <p:cNvPicPr>
            <a:picLocks noChangeAspect="1"/>
          </p:cNvPicPr>
          <p:nvPr/>
        </p:nvPicPr>
        <p:blipFill>
          <a:blip r:embed="rId2" cstate="print"/>
          <a:stretch>
            <a:fillRect/>
          </a:stretch>
        </p:blipFill>
        <p:spPr>
          <a:xfrm>
            <a:off x="7162800" y="1143000"/>
            <a:ext cx="1759670" cy="2667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
        <p:nvSpPr>
          <p:cNvPr id="4" name="TextBox 3"/>
          <p:cNvSpPr txBox="1"/>
          <p:nvPr/>
        </p:nvSpPr>
        <p:spPr>
          <a:xfrm>
            <a:off x="2362200" y="685800"/>
            <a:ext cx="6553200" cy="523220"/>
          </a:xfrm>
          <a:prstGeom prst="rect">
            <a:avLst/>
          </a:prstGeom>
          <a:noFill/>
        </p:spPr>
        <p:txBody>
          <a:bodyPr wrap="square" rtlCol="0">
            <a:spAutoFit/>
          </a:bodyPr>
          <a:lstStyle/>
          <a:p>
            <a:pPr marL="514350" indent="-514350"/>
            <a:r>
              <a:rPr lang="en-US" sz="2800" dirty="0" smtClean="0"/>
              <a:t> </a:t>
            </a:r>
            <a:endParaRPr lang="en-US" sz="2800" dirty="0"/>
          </a:p>
        </p:txBody>
      </p:sp>
      <p:sp>
        <p:nvSpPr>
          <p:cNvPr id="5" name="Slide Number Placeholder 4"/>
          <p:cNvSpPr>
            <a:spLocks noGrp="1"/>
          </p:cNvSpPr>
          <p:nvPr>
            <p:ph type="sldNum" sz="quarter" idx="12"/>
          </p:nvPr>
        </p:nvSpPr>
        <p:spPr/>
        <p:txBody>
          <a:bodyPr/>
          <a:lstStyle/>
          <a:p>
            <a:fld id="{68F61E8F-E647-462D-AF8F-F0286340D6F8}" type="slidenum">
              <a:rPr lang="en-US" smtClean="0"/>
              <a:pPr/>
              <a:t>10</a:t>
            </a:fld>
            <a:endParaRPr lang="en-US"/>
          </a:p>
        </p:txBody>
      </p:sp>
      <p:pic>
        <p:nvPicPr>
          <p:cNvPr id="10" name="Picture 9" descr="3 Jesus in boat 3.jpg"/>
          <p:cNvPicPr>
            <a:picLocks noChangeAspect="1"/>
          </p:cNvPicPr>
          <p:nvPr/>
        </p:nvPicPr>
        <p:blipFill>
          <a:blip r:embed="rId2" cstate="print"/>
          <a:srcRect l="29508" t="4407" r="29508" b="5253"/>
          <a:stretch>
            <a:fillRect/>
          </a:stretch>
        </p:blipFill>
        <p:spPr>
          <a:xfrm flipH="1">
            <a:off x="152400" y="2286000"/>
            <a:ext cx="1371600" cy="4191000"/>
          </a:xfrm>
          <a:prstGeom prst="rect">
            <a:avLst/>
          </a:prstGeom>
        </p:spPr>
      </p:pic>
      <p:sp>
        <p:nvSpPr>
          <p:cNvPr id="11" name="TextBox 10"/>
          <p:cNvSpPr txBox="1"/>
          <p:nvPr/>
        </p:nvSpPr>
        <p:spPr>
          <a:xfrm>
            <a:off x="533400" y="457200"/>
            <a:ext cx="8153400" cy="954107"/>
          </a:xfrm>
          <a:prstGeom prst="rect">
            <a:avLst/>
          </a:prstGeom>
          <a:noFill/>
        </p:spPr>
        <p:txBody>
          <a:bodyPr wrap="square" rtlCol="0">
            <a:spAutoFit/>
          </a:bodyPr>
          <a:lstStyle/>
          <a:p>
            <a:pPr algn="ctr"/>
            <a:r>
              <a:rPr lang="en-US" sz="2800" b="1" dirty="0" smtClean="0">
                <a:solidFill>
                  <a:srgbClr val="C00000"/>
                </a:solidFill>
              </a:rPr>
              <a:t>Watch Out (8:14-21)</a:t>
            </a:r>
          </a:p>
          <a:p>
            <a:pPr algn="ctr"/>
            <a:endParaRPr lang="en-US" sz="2800" dirty="0"/>
          </a:p>
        </p:txBody>
      </p:sp>
      <p:sp>
        <p:nvSpPr>
          <p:cNvPr id="12" name="TextBox 11"/>
          <p:cNvSpPr txBox="1"/>
          <p:nvPr/>
        </p:nvSpPr>
        <p:spPr>
          <a:xfrm>
            <a:off x="1524000" y="838200"/>
            <a:ext cx="7239000" cy="6353354"/>
          </a:xfrm>
          <a:prstGeom prst="rect">
            <a:avLst/>
          </a:prstGeom>
          <a:noFill/>
        </p:spPr>
        <p:txBody>
          <a:bodyPr wrap="square" rtlCol="0">
            <a:spAutoFit/>
          </a:bodyPr>
          <a:lstStyle/>
          <a:p>
            <a:r>
              <a:rPr lang="en-US" sz="2800" u="sng" dirty="0" smtClean="0"/>
              <a:t>Mark 8:19</a:t>
            </a:r>
            <a:r>
              <a:rPr lang="en-US" sz="2800" dirty="0" smtClean="0"/>
              <a:t> When I broke the five loaves for the five thousand, how many basketfuls of pieces did you pick up?” “Twelve,” they replied. </a:t>
            </a:r>
          </a:p>
          <a:p>
            <a:r>
              <a:rPr lang="en-US" sz="2800" u="sng" dirty="0" smtClean="0"/>
              <a:t>Mark 8:20</a:t>
            </a:r>
            <a:r>
              <a:rPr lang="en-US" sz="2800" dirty="0" smtClean="0"/>
              <a:t> “And when I broke the seven loaves for the four thousand, how many basketfuls of pieces did you pick up?” They answered,  “Seven.” </a:t>
            </a:r>
          </a:p>
          <a:p>
            <a:r>
              <a:rPr lang="en-US" sz="2800" u="sng" dirty="0" smtClean="0"/>
              <a:t>Mark 8:21</a:t>
            </a:r>
            <a:r>
              <a:rPr lang="en-US" sz="2800" dirty="0" smtClean="0"/>
              <a:t> He said to them,  “Do you still not understand?”</a:t>
            </a:r>
          </a:p>
          <a:p>
            <a:pPr algn="ctr"/>
            <a:r>
              <a:rPr lang="en-US" sz="2800" dirty="0" smtClean="0"/>
              <a:t>Sometimes we see God at work all around us but still miss ways God is breaking into our world. </a:t>
            </a:r>
            <a:r>
              <a:rPr lang="en-US" sz="2400" dirty="0" smtClean="0">
                <a:solidFill>
                  <a:srgbClr val="C00000"/>
                </a:solidFill>
              </a:rPr>
              <a:t>SG</a:t>
            </a:r>
            <a:endParaRPr lang="en-US" sz="2800" dirty="0" smtClean="0">
              <a:solidFill>
                <a:srgbClr val="C00000"/>
              </a:solidFill>
            </a:endParaRP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Effect transition="in" filter="blinds(horizontal)">
                                      <p:cBhvr>
                                        <p:cTn id="7" dur="500"/>
                                        <p:tgtEl>
                                          <p:spTgt spid="1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
                                            <p:txEl>
                                              <p:pRg st="2" end="2"/>
                                            </p:txEl>
                                          </p:spTgt>
                                        </p:tgtEl>
                                        <p:attrNameLst>
                                          <p:attrName>style.visibility</p:attrName>
                                        </p:attrNameLst>
                                      </p:cBhvr>
                                      <p:to>
                                        <p:strVal val="visible"/>
                                      </p:to>
                                    </p:set>
                                    <p:animEffect transition="in" filter="blinds(horizontal)">
                                      <p:cBhvr>
                                        <p:cTn id="12" dur="500"/>
                                        <p:tgtEl>
                                          <p:spTgt spid="1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animEffect transition="in" filter="blinds(horizontal)">
                                      <p:cBhvr>
                                        <p:cTn id="17"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
        <p:nvSpPr>
          <p:cNvPr id="3" name="Slide Number Placeholder 2"/>
          <p:cNvSpPr>
            <a:spLocks noGrp="1"/>
          </p:cNvSpPr>
          <p:nvPr>
            <p:ph type="sldNum" sz="quarter" idx="12"/>
          </p:nvPr>
        </p:nvSpPr>
        <p:spPr/>
        <p:txBody>
          <a:bodyPr/>
          <a:lstStyle/>
          <a:p>
            <a:fld id="{68F61E8F-E647-462D-AF8F-F0286340D6F8}" type="slidenum">
              <a:rPr lang="en-US" smtClean="0"/>
              <a:pPr/>
              <a:t>11</a:t>
            </a:fld>
            <a:endParaRPr lang="en-US"/>
          </a:p>
        </p:txBody>
      </p:sp>
      <p:pic>
        <p:nvPicPr>
          <p:cNvPr id="4" name="Picture 3" descr="1 Man's face.jpg"/>
          <p:cNvPicPr>
            <a:picLocks noChangeAspect="1"/>
          </p:cNvPicPr>
          <p:nvPr/>
        </p:nvPicPr>
        <p:blipFill>
          <a:blip r:embed="rId2" cstate="print"/>
          <a:srcRect l="7692" t="3875" r="26923" b="52563"/>
          <a:stretch>
            <a:fillRect/>
          </a:stretch>
        </p:blipFill>
        <p:spPr>
          <a:xfrm>
            <a:off x="304800" y="1447800"/>
            <a:ext cx="1905000" cy="2895600"/>
          </a:xfrm>
          <a:prstGeom prst="rect">
            <a:avLst/>
          </a:prstGeom>
        </p:spPr>
      </p:pic>
      <p:sp>
        <p:nvSpPr>
          <p:cNvPr id="5" name="TextBox 4"/>
          <p:cNvSpPr txBox="1"/>
          <p:nvPr/>
        </p:nvSpPr>
        <p:spPr>
          <a:xfrm>
            <a:off x="533400" y="609600"/>
            <a:ext cx="8077200" cy="523220"/>
          </a:xfrm>
          <a:prstGeom prst="rect">
            <a:avLst/>
          </a:prstGeom>
          <a:noFill/>
        </p:spPr>
        <p:txBody>
          <a:bodyPr wrap="square" rtlCol="0">
            <a:spAutoFit/>
          </a:bodyPr>
          <a:lstStyle/>
          <a:p>
            <a:pPr algn="ctr"/>
            <a:r>
              <a:rPr lang="en-US" sz="2800" b="1" dirty="0" smtClean="0">
                <a:solidFill>
                  <a:srgbClr val="C00000"/>
                </a:solidFill>
              </a:rPr>
              <a:t>Implications and Actions</a:t>
            </a:r>
            <a:endParaRPr lang="en-US" sz="2800" b="1" dirty="0">
              <a:solidFill>
                <a:srgbClr val="C00000"/>
              </a:solidFill>
            </a:endParaRPr>
          </a:p>
        </p:txBody>
      </p:sp>
      <p:sp>
        <p:nvSpPr>
          <p:cNvPr id="8" name="TextBox 7"/>
          <p:cNvSpPr txBox="1"/>
          <p:nvPr/>
        </p:nvSpPr>
        <p:spPr>
          <a:xfrm>
            <a:off x="2362200" y="1066800"/>
            <a:ext cx="6477000" cy="4401205"/>
          </a:xfrm>
          <a:prstGeom prst="rect">
            <a:avLst/>
          </a:prstGeom>
          <a:noFill/>
        </p:spPr>
        <p:txBody>
          <a:bodyPr wrap="square" rtlCol="0">
            <a:spAutoFit/>
          </a:bodyPr>
          <a:lstStyle/>
          <a:p>
            <a:pPr marL="514350" indent="-514350">
              <a:buAutoNum type="arabicPeriod"/>
            </a:pPr>
            <a:r>
              <a:rPr lang="en-US" sz="2800" dirty="0" smtClean="0"/>
              <a:t>When Jesus walked on the water toward the disciples they thought he was a ghost. They were challenged in their faith. In what ways have you been scared when challenged in your faith?</a:t>
            </a:r>
          </a:p>
          <a:p>
            <a:pPr marL="514350" indent="-514350">
              <a:buAutoNum type="arabicPeriod"/>
            </a:pPr>
            <a:r>
              <a:rPr lang="en-US" sz="2800" dirty="0" smtClean="0"/>
              <a:t>How were the Pharisees and the disciples alike? How were they different?</a:t>
            </a:r>
            <a:endParaRPr lang="en-US" sz="2800" dirty="0"/>
          </a:p>
        </p:txBody>
      </p:sp>
      <p:sp>
        <p:nvSpPr>
          <p:cNvPr id="10" name="TextBox 9"/>
          <p:cNvSpPr txBox="1"/>
          <p:nvPr/>
        </p:nvSpPr>
        <p:spPr>
          <a:xfrm>
            <a:off x="152400" y="5334000"/>
            <a:ext cx="8610600" cy="954107"/>
          </a:xfrm>
          <a:prstGeom prst="rect">
            <a:avLst/>
          </a:prstGeom>
          <a:noFill/>
        </p:spPr>
        <p:txBody>
          <a:bodyPr wrap="square" rtlCol="0">
            <a:spAutoFit/>
          </a:bodyPr>
          <a:lstStyle/>
          <a:p>
            <a:r>
              <a:rPr lang="en-US" sz="2800" dirty="0" smtClean="0"/>
              <a:t>3. Do we demand too much of God when we ask for “a sign from heaven”(8:11) ourselves?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blinds(horizontal)">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blinds(horizontal)">
                                      <p:cBhvr>
                                        <p:cTn id="1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
        <p:nvSpPr>
          <p:cNvPr id="6" name="Slide Number Placeholder 5"/>
          <p:cNvSpPr>
            <a:spLocks noGrp="1"/>
          </p:cNvSpPr>
          <p:nvPr>
            <p:ph type="sldNum" sz="quarter" idx="12"/>
          </p:nvPr>
        </p:nvSpPr>
        <p:spPr/>
        <p:txBody>
          <a:bodyPr/>
          <a:lstStyle/>
          <a:p>
            <a:fld id="{68F61E8F-E647-462D-AF8F-F0286340D6F8}" type="slidenum">
              <a:rPr lang="en-US" smtClean="0"/>
              <a:pPr/>
              <a:t>12</a:t>
            </a:fld>
            <a:endParaRPr lang="en-US"/>
          </a:p>
        </p:txBody>
      </p:sp>
      <p:pic>
        <p:nvPicPr>
          <p:cNvPr id="4" name="Picture 3" descr="1 Man's face.jpg"/>
          <p:cNvPicPr>
            <a:picLocks noChangeAspect="1"/>
          </p:cNvPicPr>
          <p:nvPr/>
        </p:nvPicPr>
        <p:blipFill>
          <a:blip r:embed="rId2" cstate="print"/>
          <a:srcRect l="7692" t="3875" r="26923" b="52563"/>
          <a:stretch>
            <a:fillRect/>
          </a:stretch>
        </p:blipFill>
        <p:spPr>
          <a:xfrm>
            <a:off x="304800" y="1447800"/>
            <a:ext cx="1905000" cy="2895600"/>
          </a:xfrm>
          <a:prstGeom prst="rect">
            <a:avLst/>
          </a:prstGeom>
        </p:spPr>
      </p:pic>
      <p:sp>
        <p:nvSpPr>
          <p:cNvPr id="5" name="TextBox 4"/>
          <p:cNvSpPr txBox="1"/>
          <p:nvPr/>
        </p:nvSpPr>
        <p:spPr>
          <a:xfrm>
            <a:off x="609600" y="609600"/>
            <a:ext cx="8001000" cy="954107"/>
          </a:xfrm>
          <a:prstGeom prst="rect">
            <a:avLst/>
          </a:prstGeom>
          <a:noFill/>
        </p:spPr>
        <p:txBody>
          <a:bodyPr wrap="square" rtlCol="0">
            <a:spAutoFit/>
          </a:bodyPr>
          <a:lstStyle/>
          <a:p>
            <a:pPr algn="ctr"/>
            <a:r>
              <a:rPr lang="en-US" sz="2800" b="1" dirty="0" smtClean="0">
                <a:solidFill>
                  <a:srgbClr val="C00000"/>
                </a:solidFill>
              </a:rPr>
              <a:t>Implications and Actions</a:t>
            </a:r>
          </a:p>
          <a:p>
            <a:pPr algn="ctr"/>
            <a:endParaRPr lang="en-US" sz="2800" dirty="0"/>
          </a:p>
        </p:txBody>
      </p:sp>
      <p:sp>
        <p:nvSpPr>
          <p:cNvPr id="9" name="TextBox 8"/>
          <p:cNvSpPr txBox="1"/>
          <p:nvPr/>
        </p:nvSpPr>
        <p:spPr>
          <a:xfrm>
            <a:off x="2286000" y="1295400"/>
            <a:ext cx="6553200" cy="3108543"/>
          </a:xfrm>
          <a:prstGeom prst="rect">
            <a:avLst/>
          </a:prstGeom>
          <a:noFill/>
        </p:spPr>
        <p:txBody>
          <a:bodyPr wrap="square" rtlCol="0">
            <a:spAutoFit/>
          </a:bodyPr>
          <a:lstStyle/>
          <a:p>
            <a:r>
              <a:rPr lang="en-US" sz="2800" dirty="0" smtClean="0"/>
              <a:t>4. Jesus expected his disciples to do something for the hungry 4,000. In essence he said, </a:t>
            </a:r>
            <a:r>
              <a:rPr lang="en-US" sz="2800" i="1" dirty="0" smtClean="0"/>
              <a:t>You feed them</a:t>
            </a:r>
            <a:r>
              <a:rPr lang="en-US" sz="2800" dirty="0" smtClean="0"/>
              <a:t>. In what ways might Jesus be calling you to tap into spiritual power in order to meet someone else’s needs? </a:t>
            </a:r>
            <a:endParaRPr lang="en-US" sz="2800" dirty="0"/>
          </a:p>
        </p:txBody>
      </p:sp>
      <p:sp>
        <p:nvSpPr>
          <p:cNvPr id="10" name="TextBox 9"/>
          <p:cNvSpPr txBox="1"/>
          <p:nvPr/>
        </p:nvSpPr>
        <p:spPr>
          <a:xfrm>
            <a:off x="381000" y="4572000"/>
            <a:ext cx="8458200" cy="1384995"/>
          </a:xfrm>
          <a:prstGeom prst="rect">
            <a:avLst/>
          </a:prstGeom>
          <a:noFill/>
        </p:spPr>
        <p:txBody>
          <a:bodyPr wrap="square" rtlCol="0">
            <a:spAutoFit/>
          </a:bodyPr>
          <a:lstStyle/>
          <a:p>
            <a:pPr algn="ctr"/>
            <a:r>
              <a:rPr lang="en-US" sz="2800" b="1" dirty="0" smtClean="0">
                <a:solidFill>
                  <a:srgbClr val="C00000"/>
                </a:solidFill>
              </a:rPr>
              <a:t>End of Lesson 9 of 13</a:t>
            </a:r>
          </a:p>
          <a:p>
            <a:r>
              <a:rPr lang="en-US" sz="2800" dirty="0" smtClean="0"/>
              <a:t>Lesson 10 is entitled “The Law Expert: Asking About What Matters Most” -- Mark 12:28-34)</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linds(horizont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blinds(horizontal)">
                                      <p:cBhvr>
                                        <p:cTn id="12"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8F61E8F-E647-462D-AF8F-F0286340D6F8}" type="slidenum">
              <a:rPr lang="en-US" smtClean="0"/>
              <a:pPr/>
              <a:t>13</a:t>
            </a:fld>
            <a:endParaRPr lang="en-US"/>
          </a:p>
        </p:txBody>
      </p:sp>
      <p:sp>
        <p:nvSpPr>
          <p:cNvPr id="3" name="TextBox 2"/>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8F61E8F-E647-462D-AF8F-F0286340D6F8}" type="slidenum">
              <a:rPr lang="en-US" smtClean="0"/>
              <a:pPr/>
              <a:t>2</a:t>
            </a:fld>
            <a:endParaRPr lang="en-US"/>
          </a:p>
        </p:txBody>
      </p:sp>
      <p:pic>
        <p:nvPicPr>
          <p:cNvPr id="3" name="Picture 2" descr="Bible Scroll.jpg"/>
          <p:cNvPicPr>
            <a:picLocks noChangeAspect="1"/>
          </p:cNvPicPr>
          <p:nvPr/>
        </p:nvPicPr>
        <p:blipFill>
          <a:blip r:embed="rId2" cstate="print"/>
          <a:stretch>
            <a:fillRect/>
          </a:stretch>
        </p:blipFill>
        <p:spPr>
          <a:xfrm>
            <a:off x="4343400" y="1524000"/>
            <a:ext cx="673067" cy="4648200"/>
          </a:xfrm>
          <a:prstGeom prst="rect">
            <a:avLst/>
          </a:prstGeom>
        </p:spPr>
      </p:pic>
      <p:sp>
        <p:nvSpPr>
          <p:cNvPr id="4" name="TextBox 3"/>
          <p:cNvSpPr txBox="1"/>
          <p:nvPr/>
        </p:nvSpPr>
        <p:spPr>
          <a:xfrm>
            <a:off x="609600" y="228600"/>
            <a:ext cx="8229600" cy="954107"/>
          </a:xfrm>
          <a:prstGeom prst="rect">
            <a:avLst/>
          </a:prstGeom>
          <a:noFill/>
        </p:spPr>
        <p:txBody>
          <a:bodyPr wrap="square" rtlCol="0">
            <a:spAutoFit/>
          </a:bodyPr>
          <a:lstStyle/>
          <a:p>
            <a:pPr algn="ctr"/>
            <a:r>
              <a:rPr lang="en-US" sz="2800" b="1" dirty="0" smtClean="0">
                <a:solidFill>
                  <a:srgbClr val="C00000"/>
                </a:solidFill>
              </a:rPr>
              <a:t>Overview of 13 Lesson Series</a:t>
            </a:r>
          </a:p>
          <a:p>
            <a:pPr algn="ctr"/>
            <a:endParaRPr lang="en-US" sz="2800" dirty="0"/>
          </a:p>
        </p:txBody>
      </p:sp>
      <p:sp>
        <p:nvSpPr>
          <p:cNvPr id="5" name="TextBox 4"/>
          <p:cNvSpPr txBox="1"/>
          <p:nvPr/>
        </p:nvSpPr>
        <p:spPr>
          <a:xfrm>
            <a:off x="152400" y="914400"/>
            <a:ext cx="4191000" cy="6001643"/>
          </a:xfrm>
          <a:prstGeom prst="rect">
            <a:avLst/>
          </a:prstGeom>
          <a:noFill/>
        </p:spPr>
        <p:txBody>
          <a:bodyPr wrap="square" rtlCol="0">
            <a:spAutoFit/>
          </a:bodyPr>
          <a:lstStyle/>
          <a:p>
            <a:r>
              <a:rPr lang="en-US" sz="2400" dirty="0" smtClean="0"/>
              <a:t>1. John the Baptist: Preparing for Jesus</a:t>
            </a:r>
          </a:p>
          <a:p>
            <a:r>
              <a:rPr lang="en-US" sz="2400" dirty="0" smtClean="0"/>
              <a:t>2. Peter: Telling Jesus He’s Wrong</a:t>
            </a:r>
          </a:p>
          <a:p>
            <a:r>
              <a:rPr lang="en-US" sz="2400" dirty="0" smtClean="0"/>
              <a:t>3. James and John: We Are First</a:t>
            </a:r>
          </a:p>
          <a:p>
            <a:r>
              <a:rPr lang="en-US" sz="2400" dirty="0" smtClean="0"/>
              <a:t>4. Levi: Outsiders Welcome</a:t>
            </a:r>
          </a:p>
          <a:p>
            <a:r>
              <a:rPr lang="en-US" sz="2400" dirty="0" smtClean="0"/>
              <a:t>5. A disturbed man: Freed from Being Out of Control</a:t>
            </a:r>
          </a:p>
          <a:p>
            <a:r>
              <a:rPr lang="en-US" sz="2400" dirty="0" smtClean="0"/>
              <a:t>6. Two Desperate People: Relying on Jesus</a:t>
            </a:r>
          </a:p>
          <a:p>
            <a:r>
              <a:rPr lang="en-US" sz="2400" dirty="0" smtClean="0"/>
              <a:t>7. Hometown People: Stuck in the Ordinary</a:t>
            </a:r>
          </a:p>
          <a:p>
            <a:endParaRPr lang="en-US" sz="2400" dirty="0"/>
          </a:p>
        </p:txBody>
      </p:sp>
      <p:sp>
        <p:nvSpPr>
          <p:cNvPr id="6" name="TextBox 5"/>
          <p:cNvSpPr txBox="1"/>
          <p:nvPr/>
        </p:nvSpPr>
        <p:spPr>
          <a:xfrm>
            <a:off x="5105400" y="838200"/>
            <a:ext cx="3810000" cy="6154043"/>
          </a:xfrm>
          <a:prstGeom prst="rect">
            <a:avLst/>
          </a:prstGeom>
          <a:noFill/>
        </p:spPr>
        <p:txBody>
          <a:bodyPr wrap="square" rtlCol="0">
            <a:spAutoFit/>
          </a:bodyPr>
          <a:lstStyle/>
          <a:p>
            <a:r>
              <a:rPr lang="en-US" sz="2400" dirty="0" smtClean="0"/>
              <a:t>8. The Religious Leaders: Bound By Tradition</a:t>
            </a:r>
          </a:p>
          <a:p>
            <a:pPr algn="ctr"/>
            <a:r>
              <a:rPr lang="en-US" sz="2400" b="1" dirty="0" smtClean="0">
                <a:solidFill>
                  <a:srgbClr val="C00000"/>
                </a:solidFill>
              </a:rPr>
              <a:t>9. The Disciples: Slow to Get It</a:t>
            </a:r>
          </a:p>
          <a:p>
            <a:r>
              <a:rPr lang="en-US" sz="2400" dirty="0" smtClean="0"/>
              <a:t>10. The Law Expert: Asking About What Matters Most</a:t>
            </a:r>
          </a:p>
          <a:p>
            <a:r>
              <a:rPr lang="en-US" sz="2400" dirty="0" smtClean="0"/>
              <a:t>11. The Woman at Bethany: Honoring Jesus Extravagantly</a:t>
            </a:r>
          </a:p>
          <a:p>
            <a:r>
              <a:rPr lang="en-US" sz="2400" dirty="0" smtClean="0"/>
              <a:t>12. Judas: Doing the Unthinkable</a:t>
            </a:r>
          </a:p>
          <a:p>
            <a:r>
              <a:rPr lang="en-US" sz="2400" dirty="0" smtClean="0"/>
              <a:t>13. Women at the Cross and the Tomb</a:t>
            </a:r>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8F61E8F-E647-462D-AF8F-F0286340D6F8}" type="slidenum">
              <a:rPr lang="en-US" smtClean="0"/>
              <a:pPr/>
              <a:t>3</a:t>
            </a:fld>
            <a:endParaRPr lang="en-US"/>
          </a:p>
        </p:txBody>
      </p:sp>
      <p:sp>
        <p:nvSpPr>
          <p:cNvPr id="6" name="TextBox 5"/>
          <p:cNvSpPr txBox="1"/>
          <p:nvPr/>
        </p:nvSpPr>
        <p:spPr>
          <a:xfrm>
            <a:off x="914400" y="228600"/>
            <a:ext cx="7315200" cy="646331"/>
          </a:xfrm>
          <a:prstGeom prst="rect">
            <a:avLst/>
          </a:prstGeom>
          <a:noFill/>
        </p:spPr>
        <p:txBody>
          <a:bodyPr wrap="square" rtlCol="0">
            <a:spAutoFit/>
          </a:bodyPr>
          <a:lstStyle/>
          <a:p>
            <a:pPr algn="ctr"/>
            <a:r>
              <a:rPr lang="en-US" smtClean="0">
                <a:latin typeface="Verdana" pitchFamily="34" charset="0"/>
                <a:ea typeface="Verdana" pitchFamily="34" charset="0"/>
                <a:cs typeface="Verdana" pitchFamily="34" charset="0"/>
              </a:rPr>
              <a:t>Lesson 9 - </a:t>
            </a:r>
            <a:r>
              <a:rPr lang="en-US" dirty="0" smtClean="0">
                <a:latin typeface="Verdana" pitchFamily="34" charset="0"/>
                <a:ea typeface="Verdana" pitchFamily="34" charset="0"/>
                <a:cs typeface="Verdana" pitchFamily="34" charset="0"/>
              </a:rPr>
              <a:t>“The Book of Acts”</a:t>
            </a:r>
          </a:p>
          <a:p>
            <a:pPr algn="ctr"/>
            <a:endParaRPr lang="en-US" dirty="0"/>
          </a:p>
        </p:txBody>
      </p:sp>
      <p:sp>
        <p:nvSpPr>
          <p:cNvPr id="8" name="TextBox 7"/>
          <p:cNvSpPr txBox="1"/>
          <p:nvPr/>
        </p:nvSpPr>
        <p:spPr>
          <a:xfrm>
            <a:off x="1219200" y="533400"/>
            <a:ext cx="7772400" cy="6555641"/>
          </a:xfrm>
          <a:prstGeom prst="rect">
            <a:avLst/>
          </a:prstGeom>
          <a:noFill/>
        </p:spPr>
        <p:txBody>
          <a:bodyPr wrap="square" rtlCol="0">
            <a:spAutoFit/>
          </a:bodyPr>
          <a:lstStyle/>
          <a:p>
            <a:pPr algn="ctr"/>
            <a:r>
              <a:rPr lang="en-US" sz="2800" b="1" dirty="0" smtClean="0">
                <a:solidFill>
                  <a:srgbClr val="C00000"/>
                </a:solidFill>
              </a:rPr>
              <a:t>A Plan for Mark’s Gospel</a:t>
            </a:r>
          </a:p>
          <a:p>
            <a:pPr algn="ctr"/>
            <a:r>
              <a:rPr lang="en-US" sz="2800" dirty="0" smtClean="0"/>
              <a:t>During the year or more that Peter and Mark were so closely associated, they must have engaged in many earnest conversations about their Lord. </a:t>
            </a:r>
          </a:p>
          <a:p>
            <a:pPr algn="ctr"/>
            <a:r>
              <a:rPr lang="en-US" sz="2800" b="1" dirty="0" smtClean="0"/>
              <a:t>Outline of the Gospel</a:t>
            </a:r>
          </a:p>
          <a:p>
            <a:pPr marL="514350" indent="-514350">
              <a:buAutoNum type="arabicPeriod"/>
            </a:pPr>
            <a:r>
              <a:rPr lang="en-US" sz="2800" dirty="0" smtClean="0"/>
              <a:t>An introduction (1:1-20)</a:t>
            </a:r>
          </a:p>
          <a:p>
            <a:pPr marL="514350" indent="-514350">
              <a:buAutoNum type="arabicPeriod"/>
            </a:pPr>
            <a:r>
              <a:rPr lang="en-US" sz="2800" dirty="0" smtClean="0"/>
              <a:t>The Galilean Ministry (1:21-6:13)</a:t>
            </a:r>
          </a:p>
          <a:p>
            <a:pPr marL="514350" indent="-514350">
              <a:buAutoNum type="arabicPeriod"/>
            </a:pPr>
            <a:r>
              <a:rPr lang="en-US" sz="2800" dirty="0" smtClean="0"/>
              <a:t>Outside of Galilee (6:14-10:52)</a:t>
            </a:r>
          </a:p>
          <a:p>
            <a:pPr marL="514350" indent="-514350">
              <a:buAutoNum type="arabicPeriod"/>
            </a:pPr>
            <a:r>
              <a:rPr lang="en-US" sz="2800" dirty="0" smtClean="0"/>
              <a:t>Ministry in Jerusalem (11:1-14:22)</a:t>
            </a:r>
          </a:p>
          <a:p>
            <a:pPr marL="514350" indent="-514350">
              <a:buAutoNum type="arabicPeriod"/>
            </a:pPr>
            <a:r>
              <a:rPr lang="en-US" sz="2800" dirty="0" smtClean="0"/>
              <a:t>Crucifixion/Resurrection (14:43-16:20)</a:t>
            </a:r>
          </a:p>
          <a:p>
            <a:pPr marL="514350" indent="-514350"/>
            <a:r>
              <a:rPr lang="en-US" sz="2400" dirty="0" smtClean="0"/>
              <a:t>Source: Hugh R. Peterson, “A Study of The Gospel of Mark”, Convention Press, Nashville, TN 1958, p. 2</a:t>
            </a:r>
          </a:p>
          <a:p>
            <a:pPr algn="ctr"/>
            <a:endParaRPr lang="en-US" sz="2800" dirty="0"/>
          </a:p>
        </p:txBody>
      </p:sp>
      <p:sp>
        <p:nvSpPr>
          <p:cNvPr id="9" name="TextBox 8"/>
          <p:cNvSpPr txBox="1"/>
          <p:nvPr/>
        </p:nvSpPr>
        <p:spPr>
          <a:xfrm>
            <a:off x="304800" y="990600"/>
            <a:ext cx="7239000" cy="523220"/>
          </a:xfrm>
          <a:prstGeom prst="rect">
            <a:avLst/>
          </a:prstGeom>
          <a:noFill/>
        </p:spPr>
        <p:txBody>
          <a:bodyPr wrap="square" rtlCol="0">
            <a:spAutoFit/>
          </a:bodyPr>
          <a:lstStyle/>
          <a:p>
            <a:pPr algn="ctr"/>
            <a:endParaRPr lang="en-US" sz="2800" dirty="0"/>
          </a:p>
        </p:txBody>
      </p:sp>
      <p:pic>
        <p:nvPicPr>
          <p:cNvPr id="10" name="Picture 9" descr="3 Men reading scroll.jpg"/>
          <p:cNvPicPr>
            <a:picLocks noChangeAspect="1"/>
          </p:cNvPicPr>
          <p:nvPr/>
        </p:nvPicPr>
        <p:blipFill>
          <a:blip r:embed="rId2" cstate="print"/>
          <a:srcRect l="52667" t="3046" r="10000" b="10660"/>
          <a:stretch>
            <a:fillRect/>
          </a:stretch>
        </p:blipFill>
        <p:spPr>
          <a:xfrm flipH="1">
            <a:off x="152400" y="1219200"/>
            <a:ext cx="1066800" cy="5181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blinds(horizontal)">
                                      <p:cBhvr>
                                        <p:cTn id="7" dur="500"/>
                                        <p:tgtEl>
                                          <p:spTgt spid="8">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blinds(horizontal)">
                                      <p:cBhvr>
                                        <p:cTn id="10" dur="500"/>
                                        <p:tgtEl>
                                          <p:spTgt spid="8">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animEffect transition="in" filter="blinds(horizontal)">
                                      <p:cBhvr>
                                        <p:cTn id="13" dur="500"/>
                                        <p:tgtEl>
                                          <p:spTgt spid="8">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8">
                                            <p:txEl>
                                              <p:pRg st="5" end="5"/>
                                            </p:txEl>
                                          </p:spTgt>
                                        </p:tgtEl>
                                        <p:attrNameLst>
                                          <p:attrName>style.visibility</p:attrName>
                                        </p:attrNameLst>
                                      </p:cBhvr>
                                      <p:to>
                                        <p:strVal val="visible"/>
                                      </p:to>
                                    </p:set>
                                    <p:animEffect transition="in" filter="blinds(horizontal)">
                                      <p:cBhvr>
                                        <p:cTn id="16" dur="500"/>
                                        <p:tgtEl>
                                          <p:spTgt spid="8">
                                            <p:txEl>
                                              <p:pRg st="5" end="5"/>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animEffect transition="in" filter="blinds(horizontal)">
                                      <p:cBhvr>
                                        <p:cTn id="19" dur="500"/>
                                        <p:tgtEl>
                                          <p:spTgt spid="8">
                                            <p:txEl>
                                              <p:pRg st="6" end="6"/>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8">
                                            <p:txEl>
                                              <p:pRg st="7" end="7"/>
                                            </p:txEl>
                                          </p:spTgt>
                                        </p:tgtEl>
                                        <p:attrNameLst>
                                          <p:attrName>style.visibility</p:attrName>
                                        </p:attrNameLst>
                                      </p:cBhvr>
                                      <p:to>
                                        <p:strVal val="visible"/>
                                      </p:to>
                                    </p:set>
                                    <p:animEffect transition="in" filter="blinds(horizontal)">
                                      <p:cBhvr>
                                        <p:cTn id="22" dur="500"/>
                                        <p:tgtEl>
                                          <p:spTgt spid="8">
                                            <p:txEl>
                                              <p:pRg st="7" end="7"/>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8">
                                            <p:txEl>
                                              <p:pRg st="8" end="8"/>
                                            </p:txEl>
                                          </p:spTgt>
                                        </p:tgtEl>
                                        <p:attrNameLst>
                                          <p:attrName>style.visibility</p:attrName>
                                        </p:attrNameLst>
                                      </p:cBhvr>
                                      <p:to>
                                        <p:strVal val="visible"/>
                                      </p:to>
                                    </p:set>
                                    <p:animEffect transition="in" filter="blinds(horizontal)">
                                      <p:cBhvr>
                                        <p:cTn id="25"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
        <p:nvSpPr>
          <p:cNvPr id="5" name="Slide Number Placeholder 4"/>
          <p:cNvSpPr>
            <a:spLocks noGrp="1"/>
          </p:cNvSpPr>
          <p:nvPr>
            <p:ph type="sldNum" sz="quarter" idx="12"/>
          </p:nvPr>
        </p:nvSpPr>
        <p:spPr/>
        <p:txBody>
          <a:bodyPr/>
          <a:lstStyle/>
          <a:p>
            <a:fld id="{68F61E8F-E647-462D-AF8F-F0286340D6F8}" type="slidenum">
              <a:rPr lang="en-US" smtClean="0"/>
              <a:pPr/>
              <a:t>4</a:t>
            </a:fld>
            <a:endParaRPr lang="en-US"/>
          </a:p>
        </p:txBody>
      </p:sp>
      <p:sp>
        <p:nvSpPr>
          <p:cNvPr id="7" name="TextBox 6"/>
          <p:cNvSpPr txBox="1"/>
          <p:nvPr/>
        </p:nvSpPr>
        <p:spPr>
          <a:xfrm>
            <a:off x="381000" y="457200"/>
            <a:ext cx="8458200" cy="523220"/>
          </a:xfrm>
          <a:prstGeom prst="rect">
            <a:avLst/>
          </a:prstGeom>
          <a:noFill/>
        </p:spPr>
        <p:txBody>
          <a:bodyPr wrap="square" rtlCol="0">
            <a:spAutoFit/>
          </a:bodyPr>
          <a:lstStyle/>
          <a:p>
            <a:pPr algn="ctr"/>
            <a:r>
              <a:rPr lang="en-US" sz="2800" b="1" dirty="0" smtClean="0">
                <a:solidFill>
                  <a:srgbClr val="C00000"/>
                </a:solidFill>
              </a:rPr>
              <a:t>Struggling to Grasp the Power of Jesus</a:t>
            </a:r>
            <a:endParaRPr lang="en-US" sz="2800" b="1" dirty="0">
              <a:solidFill>
                <a:srgbClr val="C00000"/>
              </a:solidFill>
            </a:endParaRPr>
          </a:p>
        </p:txBody>
      </p:sp>
      <p:sp>
        <p:nvSpPr>
          <p:cNvPr id="8" name="TextBox 7"/>
          <p:cNvSpPr txBox="1"/>
          <p:nvPr/>
        </p:nvSpPr>
        <p:spPr>
          <a:xfrm>
            <a:off x="228600" y="838200"/>
            <a:ext cx="6781800" cy="3539430"/>
          </a:xfrm>
          <a:prstGeom prst="rect">
            <a:avLst/>
          </a:prstGeom>
          <a:noFill/>
        </p:spPr>
        <p:txBody>
          <a:bodyPr wrap="square" rtlCol="0">
            <a:spAutoFit/>
          </a:bodyPr>
          <a:lstStyle/>
          <a:p>
            <a:pPr algn="ctr"/>
            <a:r>
              <a:rPr lang="en-US" sz="2800" dirty="0" smtClean="0"/>
              <a:t>In our view, Jesus’ power may be right in plain sight, but to the disciples it seemed elusive. With 2,000 years of history and an understanding of the cross and resurrection, our view is better.  </a:t>
            </a:r>
            <a:r>
              <a:rPr lang="en-US" sz="2400" dirty="0" smtClean="0">
                <a:solidFill>
                  <a:srgbClr val="C00000"/>
                </a:solidFill>
              </a:rPr>
              <a:t>SG</a:t>
            </a:r>
            <a:endParaRPr lang="en-US" sz="2800" dirty="0" smtClean="0">
              <a:solidFill>
                <a:srgbClr val="C00000"/>
              </a:solidFill>
            </a:endParaRPr>
          </a:p>
          <a:p>
            <a:endParaRPr lang="en-US" sz="2800" dirty="0" smtClean="0"/>
          </a:p>
          <a:p>
            <a:r>
              <a:rPr lang="en-US" sz="2800" dirty="0" smtClean="0"/>
              <a:t> </a:t>
            </a:r>
            <a:endParaRPr lang="en-US" sz="2800" dirty="0"/>
          </a:p>
        </p:txBody>
      </p:sp>
      <p:pic>
        <p:nvPicPr>
          <p:cNvPr id="9" name="Picture 8" descr="3 Jesus in boat 2.jpg"/>
          <p:cNvPicPr>
            <a:picLocks noChangeAspect="1"/>
          </p:cNvPicPr>
          <p:nvPr/>
        </p:nvPicPr>
        <p:blipFill>
          <a:blip r:embed="rId2" cstate="print"/>
          <a:srcRect l="42000" t="33903" r="3333" b="1973"/>
          <a:stretch>
            <a:fillRect/>
          </a:stretch>
        </p:blipFill>
        <p:spPr>
          <a:xfrm flipH="1">
            <a:off x="7010400" y="1447800"/>
            <a:ext cx="1828800" cy="4953000"/>
          </a:xfrm>
          <a:prstGeom prst="rect">
            <a:avLst/>
          </a:prstGeom>
        </p:spPr>
      </p:pic>
      <p:sp>
        <p:nvSpPr>
          <p:cNvPr id="10" name="TextBox 9"/>
          <p:cNvSpPr txBox="1"/>
          <p:nvPr/>
        </p:nvSpPr>
        <p:spPr>
          <a:xfrm>
            <a:off x="304800" y="3505200"/>
            <a:ext cx="6629400" cy="3108543"/>
          </a:xfrm>
          <a:prstGeom prst="rect">
            <a:avLst/>
          </a:prstGeom>
          <a:noFill/>
        </p:spPr>
        <p:txBody>
          <a:bodyPr wrap="square" rtlCol="0">
            <a:spAutoFit/>
          </a:bodyPr>
          <a:lstStyle/>
          <a:p>
            <a:r>
              <a:rPr lang="en-US" sz="2800" u="sng" dirty="0" smtClean="0"/>
              <a:t>Mark 6:45</a:t>
            </a:r>
            <a:r>
              <a:rPr lang="en-US" sz="2800" dirty="0" smtClean="0"/>
              <a:t> Immediately Jesus made his disciples get into the boat and go on ahead of him to Bethsaida, while he dismissed the crowd. </a:t>
            </a:r>
          </a:p>
          <a:p>
            <a:r>
              <a:rPr lang="en-US" sz="2800" u="sng" dirty="0" smtClean="0"/>
              <a:t>Mark 6:46</a:t>
            </a:r>
            <a:r>
              <a:rPr lang="en-US" sz="2800" dirty="0" smtClean="0"/>
              <a:t> After leaving them, he went up on a mountainside to pray. </a:t>
            </a: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linds(horizont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blinds(horizontal)">
                                      <p:cBhvr>
                                        <p:cTn id="12"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68F61E8F-E647-462D-AF8F-F0286340D6F8}" type="slidenum">
              <a:rPr lang="en-US" smtClean="0"/>
              <a:pPr/>
              <a:t>5</a:t>
            </a:fld>
            <a:endParaRPr lang="en-US"/>
          </a:p>
        </p:txBody>
      </p:sp>
      <p:sp>
        <p:nvSpPr>
          <p:cNvPr id="8" name="TextBox 7"/>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pic>
        <p:nvPicPr>
          <p:cNvPr id="4" name="Picture 3" descr="3 Jesus walking on water.jpg"/>
          <p:cNvPicPr>
            <a:picLocks noChangeAspect="1"/>
          </p:cNvPicPr>
          <p:nvPr/>
        </p:nvPicPr>
        <p:blipFill>
          <a:blip r:embed="rId2" cstate="print"/>
          <a:srcRect l="18045" r="30397" b="6122"/>
          <a:stretch>
            <a:fillRect/>
          </a:stretch>
        </p:blipFill>
        <p:spPr>
          <a:xfrm>
            <a:off x="228600" y="1447800"/>
            <a:ext cx="1143000" cy="4724400"/>
          </a:xfrm>
          <a:prstGeom prst="rect">
            <a:avLst/>
          </a:prstGeom>
        </p:spPr>
      </p:pic>
      <p:sp>
        <p:nvSpPr>
          <p:cNvPr id="5" name="TextBox 4"/>
          <p:cNvSpPr txBox="1"/>
          <p:nvPr/>
        </p:nvSpPr>
        <p:spPr>
          <a:xfrm>
            <a:off x="457200" y="457200"/>
            <a:ext cx="8305800" cy="523220"/>
          </a:xfrm>
          <a:prstGeom prst="rect">
            <a:avLst/>
          </a:prstGeom>
          <a:noFill/>
        </p:spPr>
        <p:txBody>
          <a:bodyPr wrap="square" rtlCol="0">
            <a:spAutoFit/>
          </a:bodyPr>
          <a:lstStyle/>
          <a:p>
            <a:pPr algn="ctr"/>
            <a:r>
              <a:rPr lang="en-US" sz="2800" b="1" dirty="0" smtClean="0">
                <a:solidFill>
                  <a:srgbClr val="C00000"/>
                </a:solidFill>
              </a:rPr>
              <a:t>Jesus Walking on the Water (6:45-52)</a:t>
            </a:r>
            <a:endParaRPr lang="en-US" sz="2800" b="1" dirty="0">
              <a:solidFill>
                <a:srgbClr val="C00000"/>
              </a:solidFill>
            </a:endParaRPr>
          </a:p>
        </p:txBody>
      </p:sp>
      <p:sp>
        <p:nvSpPr>
          <p:cNvPr id="6" name="TextBox 5"/>
          <p:cNvSpPr txBox="1"/>
          <p:nvPr/>
        </p:nvSpPr>
        <p:spPr>
          <a:xfrm>
            <a:off x="1524000" y="914400"/>
            <a:ext cx="7315200" cy="6277154"/>
          </a:xfrm>
          <a:prstGeom prst="rect">
            <a:avLst/>
          </a:prstGeom>
          <a:noFill/>
        </p:spPr>
        <p:txBody>
          <a:bodyPr wrap="square" rtlCol="0">
            <a:spAutoFit/>
          </a:bodyPr>
          <a:lstStyle/>
          <a:p>
            <a:r>
              <a:rPr lang="en-US" sz="2800" u="sng" dirty="0" smtClean="0"/>
              <a:t>Mark 6:48</a:t>
            </a:r>
            <a:r>
              <a:rPr lang="en-US" sz="2800" dirty="0" smtClean="0"/>
              <a:t> He saw the disciples straining at the oars, because the wind was against them. About the fourth watch of the night he went out to them, walking on the lake. He was about to pass by them, </a:t>
            </a:r>
          </a:p>
          <a:p>
            <a:r>
              <a:rPr lang="en-US" sz="2800" u="sng" dirty="0" smtClean="0"/>
              <a:t>Mark 6:49</a:t>
            </a:r>
            <a:r>
              <a:rPr lang="en-US" sz="2800" dirty="0" smtClean="0"/>
              <a:t> but when they saw him walking on the lake, they thought he was a ghost. They cried out, </a:t>
            </a:r>
          </a:p>
          <a:p>
            <a:r>
              <a:rPr lang="en-US" sz="2800" u="sng" dirty="0" smtClean="0"/>
              <a:t>Mark 6:50</a:t>
            </a:r>
            <a:r>
              <a:rPr lang="en-US" sz="2800" dirty="0" smtClean="0"/>
              <a:t> because they all saw him and were terrified. Immediately he spoke to them and said,  “Take courage! It is I. Don’t be afraid.” </a:t>
            </a: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blinds(horizontal)">
                                      <p:cBhvr>
                                        <p:cTn id="1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
        <p:nvSpPr>
          <p:cNvPr id="5" name="Slide Number Placeholder 4"/>
          <p:cNvSpPr>
            <a:spLocks noGrp="1"/>
          </p:cNvSpPr>
          <p:nvPr>
            <p:ph type="sldNum" sz="quarter" idx="12"/>
          </p:nvPr>
        </p:nvSpPr>
        <p:spPr/>
        <p:txBody>
          <a:bodyPr/>
          <a:lstStyle/>
          <a:p>
            <a:fld id="{68F61E8F-E647-462D-AF8F-F0286340D6F8}" type="slidenum">
              <a:rPr lang="en-US" smtClean="0"/>
              <a:pPr/>
              <a:t>6</a:t>
            </a:fld>
            <a:endParaRPr lang="en-US"/>
          </a:p>
        </p:txBody>
      </p:sp>
      <p:pic>
        <p:nvPicPr>
          <p:cNvPr id="4" name="Picture 3" descr="3 Jesus walking on water.jpg"/>
          <p:cNvPicPr>
            <a:picLocks noChangeAspect="1"/>
          </p:cNvPicPr>
          <p:nvPr/>
        </p:nvPicPr>
        <p:blipFill>
          <a:blip r:embed="rId2" cstate="print"/>
          <a:srcRect l="18045" r="30397" b="6122"/>
          <a:stretch>
            <a:fillRect/>
          </a:stretch>
        </p:blipFill>
        <p:spPr>
          <a:xfrm>
            <a:off x="228600" y="1447800"/>
            <a:ext cx="1143000" cy="4724400"/>
          </a:xfrm>
          <a:prstGeom prst="rect">
            <a:avLst/>
          </a:prstGeom>
        </p:spPr>
      </p:pic>
      <p:sp>
        <p:nvSpPr>
          <p:cNvPr id="6" name="TextBox 5"/>
          <p:cNvSpPr txBox="1"/>
          <p:nvPr/>
        </p:nvSpPr>
        <p:spPr>
          <a:xfrm>
            <a:off x="381000" y="533400"/>
            <a:ext cx="8305800" cy="954107"/>
          </a:xfrm>
          <a:prstGeom prst="rect">
            <a:avLst/>
          </a:prstGeom>
          <a:noFill/>
        </p:spPr>
        <p:txBody>
          <a:bodyPr wrap="square" rtlCol="0">
            <a:spAutoFit/>
          </a:bodyPr>
          <a:lstStyle/>
          <a:p>
            <a:pPr algn="ctr"/>
            <a:r>
              <a:rPr lang="en-US" sz="2800" b="1" dirty="0" smtClean="0">
                <a:solidFill>
                  <a:srgbClr val="C00000"/>
                </a:solidFill>
              </a:rPr>
              <a:t>Jesus Walking on the Water (6:45-52)</a:t>
            </a:r>
          </a:p>
          <a:p>
            <a:pPr algn="ctr"/>
            <a:endParaRPr lang="en-US" sz="2800" dirty="0"/>
          </a:p>
        </p:txBody>
      </p:sp>
      <p:sp>
        <p:nvSpPr>
          <p:cNvPr id="7" name="TextBox 6"/>
          <p:cNvSpPr txBox="1"/>
          <p:nvPr/>
        </p:nvSpPr>
        <p:spPr>
          <a:xfrm>
            <a:off x="1447800" y="990600"/>
            <a:ext cx="7543800" cy="5693866"/>
          </a:xfrm>
          <a:prstGeom prst="rect">
            <a:avLst/>
          </a:prstGeom>
          <a:noFill/>
        </p:spPr>
        <p:txBody>
          <a:bodyPr wrap="square" rtlCol="0">
            <a:spAutoFit/>
          </a:bodyPr>
          <a:lstStyle/>
          <a:p>
            <a:r>
              <a:rPr lang="en-US" sz="2800" u="sng" dirty="0" smtClean="0"/>
              <a:t>Mark 6:51</a:t>
            </a:r>
            <a:r>
              <a:rPr lang="en-US" sz="2800" dirty="0" smtClean="0"/>
              <a:t> Then he climbed into the boat with them, and the wind died down. They were completely amazed, </a:t>
            </a:r>
          </a:p>
          <a:p>
            <a:r>
              <a:rPr lang="en-US" sz="2800" u="sng" dirty="0" smtClean="0"/>
              <a:t>Mark 6:52</a:t>
            </a:r>
            <a:r>
              <a:rPr lang="en-US" sz="2800" dirty="0" smtClean="0"/>
              <a:t> for they had not understood about the loaves; their hearts were hardened.</a:t>
            </a:r>
          </a:p>
          <a:p>
            <a:pPr algn="ctr"/>
            <a:r>
              <a:rPr lang="en-US" sz="2800" dirty="0" smtClean="0"/>
              <a:t>They didn’t understand the miracle of the feeding of the 5,000 and, what’s more “their hearts were hardened.” They still did not understand who Jesus was or what he was about. </a:t>
            </a:r>
            <a:r>
              <a:rPr lang="en-US" sz="2400" dirty="0" smtClean="0">
                <a:solidFill>
                  <a:srgbClr val="C00000"/>
                </a:solidFill>
              </a:rPr>
              <a:t>SG</a:t>
            </a:r>
            <a:endParaRPr lang="en-US" sz="2800" dirty="0" smtClean="0">
              <a:solidFill>
                <a:srgbClr val="C00000"/>
              </a:solidFill>
            </a:endParaRPr>
          </a:p>
          <a:p>
            <a:pPr algn="ctr"/>
            <a:r>
              <a:rPr lang="en-US" sz="2800" dirty="0" smtClean="0"/>
              <a:t>Would you have understood who Jesus was by this time?</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linds(horizontal)">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blinds(horizontal)">
                                      <p:cBhvr>
                                        <p:cTn id="1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8F61E8F-E647-462D-AF8F-F0286340D6F8}" type="slidenum">
              <a:rPr lang="en-US" smtClean="0"/>
              <a:pPr/>
              <a:t>7</a:t>
            </a:fld>
            <a:endParaRPr lang="en-US"/>
          </a:p>
        </p:txBody>
      </p:sp>
      <p:sp>
        <p:nvSpPr>
          <p:cNvPr id="5" name="TextBox 4"/>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pic>
        <p:nvPicPr>
          <p:cNvPr id="8" name="Picture 7" descr="3 Jesus - Loaves &amp; Fish.jpg"/>
          <p:cNvPicPr>
            <a:picLocks noChangeAspect="1"/>
          </p:cNvPicPr>
          <p:nvPr/>
        </p:nvPicPr>
        <p:blipFill>
          <a:blip r:embed="rId2" cstate="print"/>
          <a:srcRect l="26599" r="48202"/>
          <a:stretch>
            <a:fillRect/>
          </a:stretch>
        </p:blipFill>
        <p:spPr>
          <a:xfrm>
            <a:off x="7620000" y="1066800"/>
            <a:ext cx="1371600" cy="5157216"/>
          </a:xfrm>
          <a:prstGeom prst="rect">
            <a:avLst/>
          </a:prstGeom>
        </p:spPr>
      </p:pic>
      <p:sp>
        <p:nvSpPr>
          <p:cNvPr id="9" name="TextBox 8"/>
          <p:cNvSpPr txBox="1"/>
          <p:nvPr/>
        </p:nvSpPr>
        <p:spPr>
          <a:xfrm>
            <a:off x="609600" y="533400"/>
            <a:ext cx="8077200" cy="523220"/>
          </a:xfrm>
          <a:prstGeom prst="rect">
            <a:avLst/>
          </a:prstGeom>
          <a:noFill/>
        </p:spPr>
        <p:txBody>
          <a:bodyPr wrap="square" rtlCol="0">
            <a:spAutoFit/>
          </a:bodyPr>
          <a:lstStyle/>
          <a:p>
            <a:r>
              <a:rPr lang="en-US" sz="2800" dirty="0" smtClean="0">
                <a:solidFill>
                  <a:srgbClr val="C00000"/>
                </a:solidFill>
              </a:rPr>
              <a:t>4000 for Dinner – What to Serve? (8:1-10)</a:t>
            </a:r>
            <a:endParaRPr lang="en-US" sz="2800" dirty="0">
              <a:solidFill>
                <a:srgbClr val="C00000"/>
              </a:solidFill>
            </a:endParaRPr>
          </a:p>
        </p:txBody>
      </p:sp>
      <p:sp>
        <p:nvSpPr>
          <p:cNvPr id="10" name="TextBox 9"/>
          <p:cNvSpPr txBox="1"/>
          <p:nvPr/>
        </p:nvSpPr>
        <p:spPr>
          <a:xfrm>
            <a:off x="381000" y="914400"/>
            <a:ext cx="7162800" cy="6353354"/>
          </a:xfrm>
          <a:prstGeom prst="rect">
            <a:avLst/>
          </a:prstGeom>
          <a:noFill/>
        </p:spPr>
        <p:txBody>
          <a:bodyPr wrap="square" rtlCol="0">
            <a:spAutoFit/>
          </a:bodyPr>
          <a:lstStyle/>
          <a:p>
            <a:pPr algn="ctr"/>
            <a:r>
              <a:rPr lang="en-US" sz="2800" dirty="0" smtClean="0"/>
              <a:t>With regard to the audience, we should focus on the dense disciples. Once again Jesus took leadership and used miraculous power to feed the people. </a:t>
            </a:r>
            <a:r>
              <a:rPr lang="en-US" sz="2400" dirty="0" smtClean="0">
                <a:solidFill>
                  <a:srgbClr val="C00000"/>
                </a:solidFill>
              </a:rPr>
              <a:t>SG</a:t>
            </a:r>
            <a:endParaRPr lang="en-US" sz="2800" dirty="0" smtClean="0">
              <a:solidFill>
                <a:srgbClr val="C00000"/>
              </a:solidFill>
            </a:endParaRPr>
          </a:p>
          <a:p>
            <a:r>
              <a:rPr lang="en-US" sz="2800" u="sng" dirty="0" smtClean="0"/>
              <a:t>Mark 8:1</a:t>
            </a:r>
            <a:r>
              <a:rPr lang="en-US" sz="2800" dirty="0" smtClean="0"/>
              <a:t> During those days another large crowd gathered. Since they had nothing to eat, Jesus called his disciples to him and said, </a:t>
            </a:r>
          </a:p>
          <a:p>
            <a:r>
              <a:rPr lang="en-US" sz="2800" u="sng" dirty="0" smtClean="0"/>
              <a:t>Mark 8:2</a:t>
            </a:r>
            <a:r>
              <a:rPr lang="en-US" sz="2800" dirty="0" smtClean="0"/>
              <a:t>  “I have compassion for these people; they have already been with me three days and have nothing to eat. </a:t>
            </a: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blinds(horizontal)">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blinds(horizontal)">
                                      <p:cBhvr>
                                        <p:cTn id="12"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
        <p:nvSpPr>
          <p:cNvPr id="5" name="Slide Number Placeholder 4"/>
          <p:cNvSpPr>
            <a:spLocks noGrp="1"/>
          </p:cNvSpPr>
          <p:nvPr>
            <p:ph type="sldNum" sz="quarter" idx="12"/>
          </p:nvPr>
        </p:nvSpPr>
        <p:spPr/>
        <p:txBody>
          <a:bodyPr/>
          <a:lstStyle/>
          <a:p>
            <a:fld id="{68F61E8F-E647-462D-AF8F-F0286340D6F8}" type="slidenum">
              <a:rPr lang="en-US" smtClean="0"/>
              <a:pPr/>
              <a:t>8</a:t>
            </a:fld>
            <a:endParaRPr lang="en-US"/>
          </a:p>
        </p:txBody>
      </p:sp>
      <p:sp>
        <p:nvSpPr>
          <p:cNvPr id="7" name="TextBox 6"/>
          <p:cNvSpPr txBox="1"/>
          <p:nvPr/>
        </p:nvSpPr>
        <p:spPr>
          <a:xfrm>
            <a:off x="381000" y="457200"/>
            <a:ext cx="7162800" cy="954107"/>
          </a:xfrm>
          <a:prstGeom prst="rect">
            <a:avLst/>
          </a:prstGeom>
          <a:noFill/>
        </p:spPr>
        <p:txBody>
          <a:bodyPr wrap="square" rtlCol="0">
            <a:spAutoFit/>
          </a:bodyPr>
          <a:lstStyle/>
          <a:p>
            <a:endParaRPr lang="en-US" sz="2800" dirty="0" smtClean="0"/>
          </a:p>
          <a:p>
            <a:endParaRPr lang="en-US" sz="2800" dirty="0"/>
          </a:p>
        </p:txBody>
      </p:sp>
      <p:sp>
        <p:nvSpPr>
          <p:cNvPr id="8" name="TextBox 7"/>
          <p:cNvSpPr txBox="1"/>
          <p:nvPr/>
        </p:nvSpPr>
        <p:spPr>
          <a:xfrm>
            <a:off x="533400" y="533400"/>
            <a:ext cx="8229600" cy="954107"/>
          </a:xfrm>
          <a:prstGeom prst="rect">
            <a:avLst/>
          </a:prstGeom>
          <a:noFill/>
        </p:spPr>
        <p:txBody>
          <a:bodyPr wrap="square" rtlCol="0">
            <a:spAutoFit/>
          </a:bodyPr>
          <a:lstStyle/>
          <a:p>
            <a:pPr algn="ctr"/>
            <a:r>
              <a:rPr lang="en-US" sz="2800" dirty="0" smtClean="0">
                <a:solidFill>
                  <a:srgbClr val="C00000"/>
                </a:solidFill>
              </a:rPr>
              <a:t>4000 for Dinner – What to Serve? (8:1-10)</a:t>
            </a:r>
          </a:p>
          <a:p>
            <a:pPr algn="ctr"/>
            <a:endParaRPr lang="en-US" sz="2800" dirty="0"/>
          </a:p>
        </p:txBody>
      </p:sp>
      <p:pic>
        <p:nvPicPr>
          <p:cNvPr id="9" name="Picture 8" descr="3 Jesus - Loaves &amp; Fish.jpg"/>
          <p:cNvPicPr>
            <a:picLocks noChangeAspect="1"/>
          </p:cNvPicPr>
          <p:nvPr/>
        </p:nvPicPr>
        <p:blipFill>
          <a:blip r:embed="rId2" cstate="print"/>
          <a:srcRect l="26599" r="48202"/>
          <a:stretch>
            <a:fillRect/>
          </a:stretch>
        </p:blipFill>
        <p:spPr>
          <a:xfrm>
            <a:off x="7620000" y="1066800"/>
            <a:ext cx="1371600" cy="5157216"/>
          </a:xfrm>
          <a:prstGeom prst="rect">
            <a:avLst/>
          </a:prstGeom>
        </p:spPr>
      </p:pic>
      <p:sp>
        <p:nvSpPr>
          <p:cNvPr id="10" name="TextBox 9"/>
          <p:cNvSpPr txBox="1"/>
          <p:nvPr/>
        </p:nvSpPr>
        <p:spPr>
          <a:xfrm>
            <a:off x="457200" y="990600"/>
            <a:ext cx="7086600" cy="6124754"/>
          </a:xfrm>
          <a:prstGeom prst="rect">
            <a:avLst/>
          </a:prstGeom>
          <a:noFill/>
        </p:spPr>
        <p:txBody>
          <a:bodyPr wrap="square" rtlCol="0">
            <a:spAutoFit/>
          </a:bodyPr>
          <a:lstStyle/>
          <a:p>
            <a:r>
              <a:rPr lang="en-US" sz="2800" u="sng" dirty="0" smtClean="0"/>
              <a:t>Mark 8:8</a:t>
            </a:r>
            <a:r>
              <a:rPr lang="en-US" sz="2800" dirty="0" smtClean="0"/>
              <a:t> The people ate and were satisfied. Afterward the disciples picked up seven basketfuls of broken pieces that were left over. </a:t>
            </a:r>
          </a:p>
          <a:p>
            <a:r>
              <a:rPr lang="en-US" sz="2800" u="sng" dirty="0" smtClean="0"/>
              <a:t>Mark 8:9</a:t>
            </a:r>
            <a:r>
              <a:rPr lang="en-US" sz="2800" dirty="0" smtClean="0"/>
              <a:t> About four thousand men were present. And having sent them away, </a:t>
            </a:r>
          </a:p>
          <a:p>
            <a:r>
              <a:rPr lang="en-US" sz="2800" u="sng" dirty="0" smtClean="0"/>
              <a:t>Mark 8:10</a:t>
            </a:r>
            <a:r>
              <a:rPr lang="en-US" sz="2800" dirty="0" smtClean="0"/>
              <a:t> he got into the boat with his disciples and went to the region of </a:t>
            </a:r>
            <a:r>
              <a:rPr lang="en-US" sz="2800" dirty="0" err="1" smtClean="0"/>
              <a:t>Dalmanutha</a:t>
            </a:r>
            <a:r>
              <a:rPr lang="en-US" sz="2800" dirty="0" smtClean="0"/>
              <a:t>.</a:t>
            </a:r>
          </a:p>
          <a:p>
            <a:pPr algn="ctr"/>
            <a:r>
              <a:rPr lang="en-US" sz="2800" dirty="0" smtClean="0"/>
              <a:t>Is there something we’ve been slow to see about what Jesus is doing in our lives?  </a:t>
            </a:r>
            <a:r>
              <a:rPr lang="en-US" sz="2400" dirty="0" smtClean="0">
                <a:solidFill>
                  <a:srgbClr val="C00000"/>
                </a:solidFill>
              </a:rPr>
              <a:t>SG</a:t>
            </a:r>
            <a:r>
              <a:rPr lang="en-US" sz="2800" dirty="0" smtClean="0"/>
              <a:t> </a:t>
            </a: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blinds(horizontal)">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blinds(horizontal)">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blinds(horizontal)">
                                      <p:cBhvr>
                                        <p:cTn id="17"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228600"/>
            <a:ext cx="7315200" cy="646331"/>
          </a:xfrm>
          <a:prstGeom prst="rect">
            <a:avLst/>
          </a:prstGeom>
          <a:noFill/>
        </p:spPr>
        <p:txBody>
          <a:bodyPr wrap="square" rtlCol="0">
            <a:spAutoFit/>
          </a:bodyPr>
          <a:lstStyle/>
          <a:p>
            <a:pPr algn="ctr"/>
            <a:r>
              <a:rPr lang="en-US" dirty="0" smtClean="0">
                <a:latin typeface="Verdana" pitchFamily="34" charset="0"/>
                <a:ea typeface="Verdana" pitchFamily="34" charset="0"/>
                <a:cs typeface="Verdana" pitchFamily="34" charset="0"/>
              </a:rPr>
              <a:t>Lesson 9 “The Gospel of Mark”</a:t>
            </a:r>
          </a:p>
          <a:p>
            <a:pPr algn="ctr"/>
            <a:endParaRPr lang="en-US" dirty="0"/>
          </a:p>
        </p:txBody>
      </p:sp>
      <p:sp>
        <p:nvSpPr>
          <p:cNvPr id="5" name="Slide Number Placeholder 4"/>
          <p:cNvSpPr>
            <a:spLocks noGrp="1"/>
          </p:cNvSpPr>
          <p:nvPr>
            <p:ph type="sldNum" sz="quarter" idx="12"/>
          </p:nvPr>
        </p:nvSpPr>
        <p:spPr/>
        <p:txBody>
          <a:bodyPr/>
          <a:lstStyle/>
          <a:p>
            <a:fld id="{68F61E8F-E647-462D-AF8F-F0286340D6F8}" type="slidenum">
              <a:rPr lang="en-US" smtClean="0"/>
              <a:pPr/>
              <a:t>9</a:t>
            </a:fld>
            <a:endParaRPr lang="en-US"/>
          </a:p>
        </p:txBody>
      </p:sp>
      <p:pic>
        <p:nvPicPr>
          <p:cNvPr id="7" name="Picture 6" descr="3 Jesus in boat 3.jpg"/>
          <p:cNvPicPr>
            <a:picLocks noChangeAspect="1"/>
          </p:cNvPicPr>
          <p:nvPr/>
        </p:nvPicPr>
        <p:blipFill>
          <a:blip r:embed="rId2" cstate="print"/>
          <a:srcRect l="29508" t="4407" r="29508" b="5253"/>
          <a:stretch>
            <a:fillRect/>
          </a:stretch>
        </p:blipFill>
        <p:spPr>
          <a:xfrm flipH="1">
            <a:off x="152400" y="2286000"/>
            <a:ext cx="1371600" cy="4191000"/>
          </a:xfrm>
          <a:prstGeom prst="rect">
            <a:avLst/>
          </a:prstGeom>
        </p:spPr>
      </p:pic>
      <p:sp>
        <p:nvSpPr>
          <p:cNvPr id="10" name="TextBox 9"/>
          <p:cNvSpPr txBox="1"/>
          <p:nvPr/>
        </p:nvSpPr>
        <p:spPr>
          <a:xfrm>
            <a:off x="304800" y="533400"/>
            <a:ext cx="8458200" cy="523220"/>
          </a:xfrm>
          <a:prstGeom prst="rect">
            <a:avLst/>
          </a:prstGeom>
          <a:noFill/>
        </p:spPr>
        <p:txBody>
          <a:bodyPr wrap="square" rtlCol="0">
            <a:spAutoFit/>
          </a:bodyPr>
          <a:lstStyle/>
          <a:p>
            <a:pPr algn="ctr"/>
            <a:r>
              <a:rPr lang="en-US" sz="2800" b="1" dirty="0" smtClean="0">
                <a:solidFill>
                  <a:srgbClr val="C00000"/>
                </a:solidFill>
              </a:rPr>
              <a:t>Watch Out (8:14-21)</a:t>
            </a:r>
            <a:endParaRPr lang="en-US" sz="2800" b="1" dirty="0">
              <a:solidFill>
                <a:srgbClr val="C00000"/>
              </a:solidFill>
            </a:endParaRPr>
          </a:p>
        </p:txBody>
      </p:sp>
      <p:sp>
        <p:nvSpPr>
          <p:cNvPr id="11" name="TextBox 10"/>
          <p:cNvSpPr txBox="1"/>
          <p:nvPr/>
        </p:nvSpPr>
        <p:spPr>
          <a:xfrm>
            <a:off x="381000" y="990600"/>
            <a:ext cx="8534400" cy="1384995"/>
          </a:xfrm>
          <a:prstGeom prst="rect">
            <a:avLst/>
          </a:prstGeom>
          <a:noFill/>
        </p:spPr>
        <p:txBody>
          <a:bodyPr wrap="square" rtlCol="0">
            <a:spAutoFit/>
          </a:bodyPr>
          <a:lstStyle/>
          <a:p>
            <a:pPr algn="ctr"/>
            <a:r>
              <a:rPr lang="en-US" sz="2800" dirty="0" smtClean="0"/>
              <a:t>Jesus gave a warning about the leavening power of the Pharisees, building on the leaven as a metaphor for things that decay.</a:t>
            </a:r>
            <a:endParaRPr lang="en-US" sz="2800" dirty="0"/>
          </a:p>
        </p:txBody>
      </p:sp>
      <p:sp>
        <p:nvSpPr>
          <p:cNvPr id="12" name="TextBox 11"/>
          <p:cNvSpPr txBox="1"/>
          <p:nvPr/>
        </p:nvSpPr>
        <p:spPr>
          <a:xfrm>
            <a:off x="1524000" y="2286000"/>
            <a:ext cx="7315200" cy="4984492"/>
          </a:xfrm>
          <a:prstGeom prst="rect">
            <a:avLst/>
          </a:prstGeom>
          <a:noFill/>
        </p:spPr>
        <p:txBody>
          <a:bodyPr wrap="square" rtlCol="0">
            <a:spAutoFit/>
          </a:bodyPr>
          <a:lstStyle/>
          <a:p>
            <a:r>
              <a:rPr lang="en-US" sz="2800" u="sng" dirty="0" smtClean="0"/>
              <a:t>Mark 8:15</a:t>
            </a:r>
            <a:r>
              <a:rPr lang="en-US" sz="2800" dirty="0" smtClean="0"/>
              <a:t>  “Be careful,” Jesus warned them.  “Watch out for the yeast of the Pharisees and that of Herod.” </a:t>
            </a:r>
          </a:p>
          <a:p>
            <a:r>
              <a:rPr lang="en-US" sz="2800" u="sng" dirty="0" smtClean="0"/>
              <a:t>Mark 8:16</a:t>
            </a:r>
            <a:r>
              <a:rPr lang="en-US" sz="2800" dirty="0" smtClean="0"/>
              <a:t> They discussed this with one another and said,  “It is because we have no bread.”</a:t>
            </a:r>
          </a:p>
          <a:p>
            <a:r>
              <a:rPr lang="en-US" sz="2800" u="sng" dirty="0" smtClean="0"/>
              <a:t>Mark 8:18</a:t>
            </a:r>
            <a:r>
              <a:rPr lang="en-US" sz="2800" dirty="0" smtClean="0"/>
              <a:t> Do you have eyes but fail to see, and ears but fail to hear? And don’t you remember? </a:t>
            </a:r>
          </a:p>
          <a:p>
            <a:r>
              <a:rPr lang="en-US" sz="2800" dirty="0" smtClean="0"/>
              <a:t> </a:t>
            </a:r>
          </a:p>
          <a:p>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linds(horizontal)">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blinds(horizontal)">
                                      <p:cBhvr>
                                        <p:cTn id="12" dur="500"/>
                                        <p:tgtEl>
                                          <p:spTgt spid="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blinds(horizontal)">
                                      <p:cBhvr>
                                        <p:cTn id="17" dur="500"/>
                                        <p:tgtEl>
                                          <p:spTgt spid="12">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12">
                                            <p:txEl>
                                              <p:pRg st="3" end="3"/>
                                            </p:txEl>
                                          </p:spTgt>
                                        </p:tgtEl>
                                        <p:attrNameLst>
                                          <p:attrName>style.visibility</p:attrName>
                                        </p:attrNameLst>
                                      </p:cBhvr>
                                      <p:to>
                                        <p:strVal val="visible"/>
                                      </p:to>
                                    </p:set>
                                    <p:animEffect transition="in" filter="blinds(horizontal)">
                                      <p:cBhvr>
                                        <p:cTn id="20"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1581</TotalTime>
  <Words>1216</Words>
  <Application>Microsoft Office PowerPoint</Application>
  <PresentationFormat>On-screen Show (4:3)</PresentationFormat>
  <Paragraphs>99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 Cannata</dc:creator>
  <cp:lastModifiedBy>Don Cannata</cp:lastModifiedBy>
  <cp:revision>140</cp:revision>
  <dcterms:created xsi:type="dcterms:W3CDTF">2012-02-17T21:44:08Z</dcterms:created>
  <dcterms:modified xsi:type="dcterms:W3CDTF">2013-01-08T15:48:43Z</dcterms:modified>
</cp:coreProperties>
</file>